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diagrams/layout1.xml" ContentType="application/vnd.openxmlformats-officedocument.drawingml.diagramLayout+xml"/>
  <Default Extension="doc" ContentType="application/msword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bin" ContentType="application/vnd.openxmlformats-officedocument.oleObject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emf" ContentType="image/x-emf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2" r:id="rId1"/>
  </p:sldMasterIdLst>
  <p:notesMasterIdLst>
    <p:notesMasterId r:id="rId23"/>
  </p:notesMasterIdLst>
  <p:sldIdLst>
    <p:sldId id="269" r:id="rId2"/>
    <p:sldId id="270" r:id="rId3"/>
    <p:sldId id="272" r:id="rId4"/>
    <p:sldId id="257" r:id="rId5"/>
    <p:sldId id="259" r:id="rId6"/>
    <p:sldId id="273" r:id="rId7"/>
    <p:sldId id="260" r:id="rId8"/>
    <p:sldId id="278" r:id="rId9"/>
    <p:sldId id="262" r:id="rId10"/>
    <p:sldId id="263" r:id="rId11"/>
    <p:sldId id="279" r:id="rId12"/>
    <p:sldId id="274" r:id="rId13"/>
    <p:sldId id="261" r:id="rId14"/>
    <p:sldId id="267" r:id="rId15"/>
    <p:sldId id="264" r:id="rId16"/>
    <p:sldId id="268" r:id="rId17"/>
    <p:sldId id="265" r:id="rId18"/>
    <p:sldId id="275" r:id="rId19"/>
    <p:sldId id="266" r:id="rId20"/>
    <p:sldId id="276" r:id="rId21"/>
    <p:sldId id="277" r:id="rId22"/>
  </p:sldIdLst>
  <p:sldSz cx="9144000" cy="6858000" type="screen4x3"/>
  <p:notesSz cx="6858000" cy="9144000"/>
  <p:defaultTextStyle>
    <a:defPPr>
      <a:defRPr lang="pl-P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3300"/>
    <a:srgbClr val="A7F7C0"/>
    <a:srgbClr val="EBF6A8"/>
  </p:clrMru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Bez stylu, bez siatki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16DA210-FB5B-4158-B5E0-FEB733F419BA}" styleName="Styl jasny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D7AC3CCA-C797-4891-BE02-D94E43425B78}" styleName="Styl pośredni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99" autoAdjust="0"/>
    <p:restoredTop sz="94670" autoAdjust="0"/>
  </p:normalViewPr>
  <p:slideViewPr>
    <p:cSldViewPr>
      <p:cViewPr varScale="1">
        <p:scale>
          <a:sx n="84" d="100"/>
          <a:sy n="84" d="100"/>
        </p:scale>
        <p:origin x="-1402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36868100" cy="368681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6_5">
  <dgm:title val=""/>
  <dgm:desc val=""/>
  <dgm:catLst>
    <dgm:cat type="accent6" pri="11500"/>
  </dgm:catLst>
  <dgm:styleLbl name="node0">
    <dgm:fillClrLst meth="cycle">
      <a:schemeClr val="accent6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6">
        <a:alpha val="90000"/>
      </a:schemeClr>
      <a:schemeClr val="accent6">
        <a:alpha val="5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/>
    <dgm:txEffectClrLst/>
  </dgm:styleLbl>
  <dgm:styleLbl name="node1">
    <dgm:fillClrLst>
      <a:schemeClr val="accent6">
        <a:alpha val="9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6">
        <a:shade val="90000"/>
      </a:schemeClr>
      <a:schemeClr val="accent6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6">
        <a:shade val="80000"/>
        <a:alpha val="50000"/>
      </a:schemeClr>
      <a:schemeClr val="accent6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  <a:alpha val="90000"/>
      </a:schemeClr>
      <a:schemeClr val="accent6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fg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bg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sibTrans1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6">
        <a:alpha val="90000"/>
        <a:tint val="40000"/>
      </a:schemeClr>
      <a:schemeClr val="accent6">
        <a:alpha val="5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2E8EE25-3E7C-461C-BBA8-DF04104DFCAB}" type="doc">
      <dgm:prSet loTypeId="urn:microsoft.com/office/officeart/2005/8/layout/orgChart1" loCatId="hierarchy" qsTypeId="urn:microsoft.com/office/officeart/2005/8/quickstyle/3d4" qsCatId="3D" csTypeId="urn:microsoft.com/office/officeart/2005/8/colors/accent6_5" csCatId="accent6" phldr="1"/>
      <dgm:spPr/>
    </dgm:pt>
    <dgm:pt modelId="{908BC42C-E2C4-4038-86F5-F27981D62F04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l-PL" b="0" i="0" u="none" strike="noStrike" cap="none" normalizeH="0" baseline="0" smtClean="0">
              <a:ln/>
              <a:effectLst/>
              <a:latin typeface="Arial" pitchFamily="34" charset="0"/>
            </a:rPr>
            <a:t>PROGRAM</a:t>
          </a:r>
          <a:endParaRPr kumimoji="0" lang="pl-PL" b="0" i="0" u="none" strike="noStrike" cap="none" normalizeH="0" baseline="0" dirty="0" smtClean="0">
            <a:ln/>
            <a:effectLst/>
            <a:latin typeface="Arial" pitchFamily="34" charset="0"/>
          </a:endParaRPr>
        </a:p>
      </dgm:t>
    </dgm:pt>
    <dgm:pt modelId="{E5952C53-6CFF-4009-AFE2-080A34D6624B}" type="parTrans" cxnId="{E5EE31DB-4610-472F-872C-CB3AECD0837C}">
      <dgm:prSet/>
      <dgm:spPr/>
      <dgm:t>
        <a:bodyPr/>
        <a:lstStyle/>
        <a:p>
          <a:endParaRPr lang="pl-PL"/>
        </a:p>
      </dgm:t>
    </dgm:pt>
    <dgm:pt modelId="{6964E16D-A6FC-489A-912A-3ABAA96D4868}" type="sibTrans" cxnId="{E5EE31DB-4610-472F-872C-CB3AECD0837C}">
      <dgm:prSet/>
      <dgm:spPr/>
      <dgm:t>
        <a:bodyPr/>
        <a:lstStyle/>
        <a:p>
          <a:endParaRPr lang="pl-PL"/>
        </a:p>
      </dgm:t>
    </dgm:pt>
    <dgm:pt modelId="{95436CE6-CB24-488F-BE2B-C131A176BD4D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l-PL" b="0" i="0" u="none" strike="noStrike" cap="none" normalizeH="0" baseline="0" smtClean="0">
              <a:ln/>
              <a:effectLst/>
              <a:latin typeface="Arial" pitchFamily="34" charset="0"/>
            </a:rPr>
            <a:t>STRUKTURY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l-PL" b="0" i="0" u="none" strike="noStrike" cap="none" normalizeH="0" baseline="0" smtClean="0">
              <a:ln/>
              <a:effectLst/>
              <a:latin typeface="Arial" pitchFamily="34" charset="0"/>
            </a:rPr>
            <a:t>DANYCH</a:t>
          </a:r>
          <a:endParaRPr kumimoji="0" lang="pl-PL" b="0" i="0" u="none" strike="noStrike" cap="none" normalizeH="0" baseline="0" dirty="0" smtClean="0">
            <a:ln/>
            <a:effectLst/>
            <a:latin typeface="Arial" pitchFamily="34" charset="0"/>
          </a:endParaRPr>
        </a:p>
      </dgm:t>
    </dgm:pt>
    <dgm:pt modelId="{88DD7710-88D3-4019-AA96-F505A748D85F}" type="parTrans" cxnId="{E1A4033E-0EB3-4E75-8118-6885C8E186F0}">
      <dgm:prSet/>
      <dgm:spPr/>
      <dgm:t>
        <a:bodyPr/>
        <a:lstStyle/>
        <a:p>
          <a:endParaRPr lang="pl-PL"/>
        </a:p>
      </dgm:t>
    </dgm:pt>
    <dgm:pt modelId="{E1B9E8CB-FA1B-4623-8910-EF33A50806CE}" type="sibTrans" cxnId="{E1A4033E-0EB3-4E75-8118-6885C8E186F0}">
      <dgm:prSet/>
      <dgm:spPr/>
      <dgm:t>
        <a:bodyPr/>
        <a:lstStyle/>
        <a:p>
          <a:endParaRPr lang="pl-PL"/>
        </a:p>
      </dgm:t>
    </dgm:pt>
    <dgm:pt modelId="{E8A2948A-5932-4EED-8846-B905DB505CA8}">
      <dgm:prSet custT="1"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l-PL" sz="3200" b="0" i="0" u="none" strike="noStrike" cap="none" normalizeH="0" baseline="0" dirty="0" smtClean="0">
              <a:ln/>
              <a:effectLst/>
              <a:latin typeface="Arial" pitchFamily="34" charset="0"/>
            </a:rPr>
            <a:t>stałe, zmienne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l-PL" sz="3200" b="0" i="0" u="none" strike="noStrike" cap="none" normalizeH="0" baseline="0" dirty="0" smtClean="0">
              <a:ln/>
              <a:effectLst/>
              <a:latin typeface="Arial" pitchFamily="34" charset="0"/>
            </a:rPr>
            <a:t>(określonego typu)</a:t>
          </a:r>
        </a:p>
      </dgm:t>
    </dgm:pt>
    <dgm:pt modelId="{5E51581B-656C-4974-A93E-A1FB26E42025}" type="parTrans" cxnId="{4040991C-B9C1-4A03-A353-1A9B6163DA31}">
      <dgm:prSet/>
      <dgm:spPr/>
      <dgm:t>
        <a:bodyPr/>
        <a:lstStyle/>
        <a:p>
          <a:endParaRPr lang="pl-PL"/>
        </a:p>
      </dgm:t>
    </dgm:pt>
    <dgm:pt modelId="{BF65DE53-CEBC-4E8C-923D-25E797C16679}" type="sibTrans" cxnId="{4040991C-B9C1-4A03-A353-1A9B6163DA31}">
      <dgm:prSet/>
      <dgm:spPr/>
      <dgm:t>
        <a:bodyPr/>
        <a:lstStyle/>
        <a:p>
          <a:endParaRPr lang="pl-PL"/>
        </a:p>
      </dgm:t>
    </dgm:pt>
    <dgm:pt modelId="{7FD416E2-784F-4191-9221-BA90BF2F1065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l-PL" b="0" i="0" u="none" strike="noStrike" cap="none" normalizeH="0" baseline="0" dirty="0" smtClean="0">
              <a:ln/>
              <a:effectLst/>
              <a:latin typeface="Arial" pitchFamily="34" charset="0"/>
            </a:rPr>
            <a:t>ALGORYTM</a:t>
          </a:r>
        </a:p>
      </dgm:t>
    </dgm:pt>
    <dgm:pt modelId="{6C65D63B-D2E9-4725-8118-FE6B6CFF33AE}" type="parTrans" cxnId="{216063AA-1167-4907-9BBA-92651FF6A435}">
      <dgm:prSet/>
      <dgm:spPr/>
      <dgm:t>
        <a:bodyPr/>
        <a:lstStyle/>
        <a:p>
          <a:endParaRPr lang="pl-PL"/>
        </a:p>
      </dgm:t>
    </dgm:pt>
    <dgm:pt modelId="{6D6F3C2B-42CA-4229-AA6A-DD4E52D4EEDC}" type="sibTrans" cxnId="{216063AA-1167-4907-9BBA-92651FF6A435}">
      <dgm:prSet/>
      <dgm:spPr/>
      <dgm:t>
        <a:bodyPr/>
        <a:lstStyle/>
        <a:p>
          <a:endParaRPr lang="pl-PL"/>
        </a:p>
      </dgm:t>
    </dgm:pt>
    <dgm:pt modelId="{CDE3212F-2F1E-4FE6-B8D0-FFDF84043110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l-PL" b="0" i="0" u="none" strike="noStrike" cap="none" normalizeH="0" baseline="0" smtClean="0">
              <a:ln/>
              <a:effectLst/>
              <a:latin typeface="Arial" pitchFamily="34" charset="0"/>
            </a:rPr>
            <a:t>instrukcje</a:t>
          </a:r>
          <a:endParaRPr kumimoji="0" lang="pl-PL" b="0" i="0" u="none" strike="noStrike" cap="none" normalizeH="0" baseline="0" dirty="0" smtClean="0">
            <a:ln/>
            <a:effectLst/>
            <a:latin typeface="Arial" pitchFamily="34" charset="0"/>
          </a:endParaRPr>
        </a:p>
      </dgm:t>
    </dgm:pt>
    <dgm:pt modelId="{6C98F818-D1C4-4A0F-B20C-6D8B43D9B60B}" type="parTrans" cxnId="{783E16E5-F586-4DA2-8A55-79A18E13D62B}">
      <dgm:prSet/>
      <dgm:spPr/>
      <dgm:t>
        <a:bodyPr/>
        <a:lstStyle/>
        <a:p>
          <a:endParaRPr lang="pl-PL"/>
        </a:p>
      </dgm:t>
    </dgm:pt>
    <dgm:pt modelId="{EBF66E25-7F69-4153-928F-6321DC2EEBF6}" type="sibTrans" cxnId="{783E16E5-F586-4DA2-8A55-79A18E13D62B}">
      <dgm:prSet/>
      <dgm:spPr/>
      <dgm:t>
        <a:bodyPr/>
        <a:lstStyle/>
        <a:p>
          <a:endParaRPr lang="pl-PL"/>
        </a:p>
      </dgm:t>
    </dgm:pt>
    <dgm:pt modelId="{71933EF9-23EB-43F8-9692-9E36A363FA76}" type="pres">
      <dgm:prSet presAssocID="{72E8EE25-3E7C-461C-BBA8-DF04104DFCAB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7038D027-D83A-4110-A9F2-C5FB33E4EF5A}" type="pres">
      <dgm:prSet presAssocID="{908BC42C-E2C4-4038-86F5-F27981D62F04}" presName="hierRoot1" presStyleCnt="0">
        <dgm:presLayoutVars>
          <dgm:hierBranch/>
        </dgm:presLayoutVars>
      </dgm:prSet>
      <dgm:spPr/>
    </dgm:pt>
    <dgm:pt modelId="{01018A10-65F8-4EF5-B918-D4B182DA4286}" type="pres">
      <dgm:prSet presAssocID="{908BC42C-E2C4-4038-86F5-F27981D62F04}" presName="rootComposite1" presStyleCnt="0"/>
      <dgm:spPr/>
    </dgm:pt>
    <dgm:pt modelId="{1F64C90A-D11E-43B3-A359-8E0D1EAB3D6B}" type="pres">
      <dgm:prSet presAssocID="{908BC42C-E2C4-4038-86F5-F27981D62F0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8911F7E6-9F93-49A8-9DD9-E74BD0CFF8C6}" type="pres">
      <dgm:prSet presAssocID="{908BC42C-E2C4-4038-86F5-F27981D62F04}" presName="rootConnector1" presStyleLbl="node1" presStyleIdx="0" presStyleCnt="0"/>
      <dgm:spPr/>
      <dgm:t>
        <a:bodyPr/>
        <a:lstStyle/>
        <a:p>
          <a:endParaRPr lang="pl-PL"/>
        </a:p>
      </dgm:t>
    </dgm:pt>
    <dgm:pt modelId="{EC134215-83C4-46B6-81C9-BC7EB6C8D4A3}" type="pres">
      <dgm:prSet presAssocID="{908BC42C-E2C4-4038-86F5-F27981D62F04}" presName="hierChild2" presStyleCnt="0"/>
      <dgm:spPr/>
    </dgm:pt>
    <dgm:pt modelId="{600726CA-3979-404C-BB2A-091F54F12B24}" type="pres">
      <dgm:prSet presAssocID="{88DD7710-88D3-4019-AA96-F505A748D85F}" presName="Name35" presStyleLbl="parChTrans1D2" presStyleIdx="0" presStyleCnt="2"/>
      <dgm:spPr/>
      <dgm:t>
        <a:bodyPr/>
        <a:lstStyle/>
        <a:p>
          <a:endParaRPr lang="pl-PL"/>
        </a:p>
      </dgm:t>
    </dgm:pt>
    <dgm:pt modelId="{2480B9C5-1DF9-438B-8DA5-EAADBE956601}" type="pres">
      <dgm:prSet presAssocID="{95436CE6-CB24-488F-BE2B-C131A176BD4D}" presName="hierRoot2" presStyleCnt="0">
        <dgm:presLayoutVars>
          <dgm:hierBranch/>
        </dgm:presLayoutVars>
      </dgm:prSet>
      <dgm:spPr/>
    </dgm:pt>
    <dgm:pt modelId="{3D2A5682-8BDC-4906-A6CF-BE30215AE098}" type="pres">
      <dgm:prSet presAssocID="{95436CE6-CB24-488F-BE2B-C131A176BD4D}" presName="rootComposite" presStyleCnt="0"/>
      <dgm:spPr/>
    </dgm:pt>
    <dgm:pt modelId="{F2A5933C-62FF-440D-9FE2-35B9DCAC60AA}" type="pres">
      <dgm:prSet presAssocID="{95436CE6-CB24-488F-BE2B-C131A176BD4D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131F631D-880E-4944-8DC9-6DE8D6A79808}" type="pres">
      <dgm:prSet presAssocID="{95436CE6-CB24-488F-BE2B-C131A176BD4D}" presName="rootConnector" presStyleLbl="node2" presStyleIdx="0" presStyleCnt="2"/>
      <dgm:spPr/>
      <dgm:t>
        <a:bodyPr/>
        <a:lstStyle/>
        <a:p>
          <a:endParaRPr lang="pl-PL"/>
        </a:p>
      </dgm:t>
    </dgm:pt>
    <dgm:pt modelId="{CFBF9801-7508-471C-9189-F5A9324B4264}" type="pres">
      <dgm:prSet presAssocID="{95436CE6-CB24-488F-BE2B-C131A176BD4D}" presName="hierChild4" presStyleCnt="0"/>
      <dgm:spPr/>
    </dgm:pt>
    <dgm:pt modelId="{B5F1CEA0-D5A8-42EB-AEED-D760296A7FBA}" type="pres">
      <dgm:prSet presAssocID="{5E51581B-656C-4974-A93E-A1FB26E42025}" presName="Name35" presStyleLbl="parChTrans1D3" presStyleIdx="0" presStyleCnt="2"/>
      <dgm:spPr/>
      <dgm:t>
        <a:bodyPr/>
        <a:lstStyle/>
        <a:p>
          <a:endParaRPr lang="pl-PL"/>
        </a:p>
      </dgm:t>
    </dgm:pt>
    <dgm:pt modelId="{D63FAE2B-DFEA-4946-9B28-7E5EE2D90E44}" type="pres">
      <dgm:prSet presAssocID="{E8A2948A-5932-4EED-8846-B905DB505CA8}" presName="hierRoot2" presStyleCnt="0">
        <dgm:presLayoutVars>
          <dgm:hierBranch val="r"/>
        </dgm:presLayoutVars>
      </dgm:prSet>
      <dgm:spPr/>
    </dgm:pt>
    <dgm:pt modelId="{7109F66C-4C1E-45E7-83FD-48812510B696}" type="pres">
      <dgm:prSet presAssocID="{E8A2948A-5932-4EED-8846-B905DB505CA8}" presName="rootComposite" presStyleCnt="0"/>
      <dgm:spPr/>
    </dgm:pt>
    <dgm:pt modelId="{847D0D8E-1B8A-4E3A-9526-FCABB53C4158}" type="pres">
      <dgm:prSet presAssocID="{E8A2948A-5932-4EED-8846-B905DB505CA8}" presName="rootText" presStyleLbl="node3" presStyleIdx="0" presStyleCnt="2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DA72A589-B9C5-4126-AD67-EDC0CFD72CF0}" type="pres">
      <dgm:prSet presAssocID="{E8A2948A-5932-4EED-8846-B905DB505CA8}" presName="rootConnector" presStyleLbl="node3" presStyleIdx="0" presStyleCnt="2"/>
      <dgm:spPr/>
      <dgm:t>
        <a:bodyPr/>
        <a:lstStyle/>
        <a:p>
          <a:endParaRPr lang="pl-PL"/>
        </a:p>
      </dgm:t>
    </dgm:pt>
    <dgm:pt modelId="{E1851038-B332-4DFA-9FD0-6C0CF4E388C9}" type="pres">
      <dgm:prSet presAssocID="{E8A2948A-5932-4EED-8846-B905DB505CA8}" presName="hierChild4" presStyleCnt="0"/>
      <dgm:spPr/>
    </dgm:pt>
    <dgm:pt modelId="{D5C3B499-BFA6-4703-9CD5-78734359DB8A}" type="pres">
      <dgm:prSet presAssocID="{E8A2948A-5932-4EED-8846-B905DB505CA8}" presName="hierChild5" presStyleCnt="0"/>
      <dgm:spPr/>
    </dgm:pt>
    <dgm:pt modelId="{CECEF203-BDEC-4A55-A598-D3125261CD6E}" type="pres">
      <dgm:prSet presAssocID="{95436CE6-CB24-488F-BE2B-C131A176BD4D}" presName="hierChild5" presStyleCnt="0"/>
      <dgm:spPr/>
    </dgm:pt>
    <dgm:pt modelId="{AFD21750-8529-4617-8F14-16236604B36B}" type="pres">
      <dgm:prSet presAssocID="{6C65D63B-D2E9-4725-8118-FE6B6CFF33AE}" presName="Name35" presStyleLbl="parChTrans1D2" presStyleIdx="1" presStyleCnt="2"/>
      <dgm:spPr/>
      <dgm:t>
        <a:bodyPr/>
        <a:lstStyle/>
        <a:p>
          <a:endParaRPr lang="pl-PL"/>
        </a:p>
      </dgm:t>
    </dgm:pt>
    <dgm:pt modelId="{187CAA26-894B-476E-8DCF-CB67BF856776}" type="pres">
      <dgm:prSet presAssocID="{7FD416E2-784F-4191-9221-BA90BF2F1065}" presName="hierRoot2" presStyleCnt="0">
        <dgm:presLayoutVars>
          <dgm:hierBranch/>
        </dgm:presLayoutVars>
      </dgm:prSet>
      <dgm:spPr/>
    </dgm:pt>
    <dgm:pt modelId="{D8769559-9F6F-49FF-AC0E-0196DB6B766D}" type="pres">
      <dgm:prSet presAssocID="{7FD416E2-784F-4191-9221-BA90BF2F1065}" presName="rootComposite" presStyleCnt="0"/>
      <dgm:spPr/>
    </dgm:pt>
    <dgm:pt modelId="{7E763EFE-E75E-4B1B-93AC-D63A5CF57DF1}" type="pres">
      <dgm:prSet presAssocID="{7FD416E2-784F-4191-9221-BA90BF2F1065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1784F671-F761-4EF1-A38A-8B17653AA7D7}" type="pres">
      <dgm:prSet presAssocID="{7FD416E2-784F-4191-9221-BA90BF2F1065}" presName="rootConnector" presStyleLbl="node2" presStyleIdx="1" presStyleCnt="2"/>
      <dgm:spPr/>
      <dgm:t>
        <a:bodyPr/>
        <a:lstStyle/>
        <a:p>
          <a:endParaRPr lang="pl-PL"/>
        </a:p>
      </dgm:t>
    </dgm:pt>
    <dgm:pt modelId="{6BC79CC1-C6C4-483E-A7F7-0674B95F9422}" type="pres">
      <dgm:prSet presAssocID="{7FD416E2-784F-4191-9221-BA90BF2F1065}" presName="hierChild4" presStyleCnt="0"/>
      <dgm:spPr/>
    </dgm:pt>
    <dgm:pt modelId="{B0F944E9-8E55-49CE-A37A-10A317685514}" type="pres">
      <dgm:prSet presAssocID="{6C98F818-D1C4-4A0F-B20C-6D8B43D9B60B}" presName="Name35" presStyleLbl="parChTrans1D3" presStyleIdx="1" presStyleCnt="2"/>
      <dgm:spPr/>
      <dgm:t>
        <a:bodyPr/>
        <a:lstStyle/>
        <a:p>
          <a:endParaRPr lang="pl-PL"/>
        </a:p>
      </dgm:t>
    </dgm:pt>
    <dgm:pt modelId="{FC618FE4-DC96-434F-BD24-5180D2F59040}" type="pres">
      <dgm:prSet presAssocID="{CDE3212F-2F1E-4FE6-B8D0-FFDF84043110}" presName="hierRoot2" presStyleCnt="0">
        <dgm:presLayoutVars>
          <dgm:hierBranch val="r"/>
        </dgm:presLayoutVars>
      </dgm:prSet>
      <dgm:spPr/>
    </dgm:pt>
    <dgm:pt modelId="{AE213A29-F3D3-4704-ACB9-E9C223A8AC65}" type="pres">
      <dgm:prSet presAssocID="{CDE3212F-2F1E-4FE6-B8D0-FFDF84043110}" presName="rootComposite" presStyleCnt="0"/>
      <dgm:spPr/>
    </dgm:pt>
    <dgm:pt modelId="{6E652C4C-EAA4-4F79-917F-464E519340C3}" type="pres">
      <dgm:prSet presAssocID="{CDE3212F-2F1E-4FE6-B8D0-FFDF84043110}" presName="rootText" presStyleLbl="node3" presStyleIdx="1" presStyleCnt="2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505CE184-EB54-4400-8FA2-A1CCA5F71E00}" type="pres">
      <dgm:prSet presAssocID="{CDE3212F-2F1E-4FE6-B8D0-FFDF84043110}" presName="rootConnector" presStyleLbl="node3" presStyleIdx="1" presStyleCnt="2"/>
      <dgm:spPr/>
      <dgm:t>
        <a:bodyPr/>
        <a:lstStyle/>
        <a:p>
          <a:endParaRPr lang="pl-PL"/>
        </a:p>
      </dgm:t>
    </dgm:pt>
    <dgm:pt modelId="{F09FDDFD-5BF6-4AF6-B935-4E2373F61633}" type="pres">
      <dgm:prSet presAssocID="{CDE3212F-2F1E-4FE6-B8D0-FFDF84043110}" presName="hierChild4" presStyleCnt="0"/>
      <dgm:spPr/>
    </dgm:pt>
    <dgm:pt modelId="{B7FB3946-90B9-4948-84F0-62FC31D9ADAA}" type="pres">
      <dgm:prSet presAssocID="{CDE3212F-2F1E-4FE6-B8D0-FFDF84043110}" presName="hierChild5" presStyleCnt="0"/>
      <dgm:spPr/>
    </dgm:pt>
    <dgm:pt modelId="{F906D1D2-FBE8-4001-9A67-511D341F4C48}" type="pres">
      <dgm:prSet presAssocID="{7FD416E2-784F-4191-9221-BA90BF2F1065}" presName="hierChild5" presStyleCnt="0"/>
      <dgm:spPr/>
    </dgm:pt>
    <dgm:pt modelId="{1DCC4395-1FFB-4042-81E8-D29C805B273D}" type="pres">
      <dgm:prSet presAssocID="{908BC42C-E2C4-4038-86F5-F27981D62F04}" presName="hierChild3" presStyleCnt="0"/>
      <dgm:spPr/>
    </dgm:pt>
  </dgm:ptLst>
  <dgm:cxnLst>
    <dgm:cxn modelId="{1B4B1906-2AF9-4BF0-85B7-C6FD2E544DBD}" type="presOf" srcId="{7FD416E2-784F-4191-9221-BA90BF2F1065}" destId="{1784F671-F761-4EF1-A38A-8B17653AA7D7}" srcOrd="1" destOrd="0" presId="urn:microsoft.com/office/officeart/2005/8/layout/orgChart1"/>
    <dgm:cxn modelId="{4040991C-B9C1-4A03-A353-1A9B6163DA31}" srcId="{95436CE6-CB24-488F-BE2B-C131A176BD4D}" destId="{E8A2948A-5932-4EED-8846-B905DB505CA8}" srcOrd="0" destOrd="0" parTransId="{5E51581B-656C-4974-A93E-A1FB26E42025}" sibTransId="{BF65DE53-CEBC-4E8C-923D-25E797C16679}"/>
    <dgm:cxn modelId="{E1A4033E-0EB3-4E75-8118-6885C8E186F0}" srcId="{908BC42C-E2C4-4038-86F5-F27981D62F04}" destId="{95436CE6-CB24-488F-BE2B-C131A176BD4D}" srcOrd="0" destOrd="0" parTransId="{88DD7710-88D3-4019-AA96-F505A748D85F}" sibTransId="{E1B9E8CB-FA1B-4623-8910-EF33A50806CE}"/>
    <dgm:cxn modelId="{7A38A3BD-4C32-4B7A-9FF5-6DF941666D41}" type="presOf" srcId="{5E51581B-656C-4974-A93E-A1FB26E42025}" destId="{B5F1CEA0-D5A8-42EB-AEED-D760296A7FBA}" srcOrd="0" destOrd="0" presId="urn:microsoft.com/office/officeart/2005/8/layout/orgChart1"/>
    <dgm:cxn modelId="{9A356687-07F5-45CF-9EF0-BEF1A6D65DCC}" type="presOf" srcId="{72E8EE25-3E7C-461C-BBA8-DF04104DFCAB}" destId="{71933EF9-23EB-43F8-9692-9E36A363FA76}" srcOrd="0" destOrd="0" presId="urn:microsoft.com/office/officeart/2005/8/layout/orgChart1"/>
    <dgm:cxn modelId="{2E2E4BB0-2105-44D5-B68B-54733425BFAD}" type="presOf" srcId="{88DD7710-88D3-4019-AA96-F505A748D85F}" destId="{600726CA-3979-404C-BB2A-091F54F12B24}" srcOrd="0" destOrd="0" presId="urn:microsoft.com/office/officeart/2005/8/layout/orgChart1"/>
    <dgm:cxn modelId="{6027D27A-0C9A-4B3D-BC79-85FB2642D586}" type="presOf" srcId="{7FD416E2-784F-4191-9221-BA90BF2F1065}" destId="{7E763EFE-E75E-4B1B-93AC-D63A5CF57DF1}" srcOrd="0" destOrd="0" presId="urn:microsoft.com/office/officeart/2005/8/layout/orgChart1"/>
    <dgm:cxn modelId="{7448C4BF-04F6-4444-9F2C-777FABFDAC24}" type="presOf" srcId="{E8A2948A-5932-4EED-8846-B905DB505CA8}" destId="{847D0D8E-1B8A-4E3A-9526-FCABB53C4158}" srcOrd="0" destOrd="0" presId="urn:microsoft.com/office/officeart/2005/8/layout/orgChart1"/>
    <dgm:cxn modelId="{EAB400CD-E27D-48C7-90F7-88DC7D0C25BA}" type="presOf" srcId="{95436CE6-CB24-488F-BE2B-C131A176BD4D}" destId="{F2A5933C-62FF-440D-9FE2-35B9DCAC60AA}" srcOrd="0" destOrd="0" presId="urn:microsoft.com/office/officeart/2005/8/layout/orgChart1"/>
    <dgm:cxn modelId="{329C4789-9372-4102-B06B-F3E44C0A849C}" type="presOf" srcId="{6C65D63B-D2E9-4725-8118-FE6B6CFF33AE}" destId="{AFD21750-8529-4617-8F14-16236604B36B}" srcOrd="0" destOrd="0" presId="urn:microsoft.com/office/officeart/2005/8/layout/orgChart1"/>
    <dgm:cxn modelId="{7B61BBA0-0944-48C0-81FF-F2E3E944CC04}" type="presOf" srcId="{E8A2948A-5932-4EED-8846-B905DB505CA8}" destId="{DA72A589-B9C5-4126-AD67-EDC0CFD72CF0}" srcOrd="1" destOrd="0" presId="urn:microsoft.com/office/officeart/2005/8/layout/orgChart1"/>
    <dgm:cxn modelId="{E5EE31DB-4610-472F-872C-CB3AECD0837C}" srcId="{72E8EE25-3E7C-461C-BBA8-DF04104DFCAB}" destId="{908BC42C-E2C4-4038-86F5-F27981D62F04}" srcOrd="0" destOrd="0" parTransId="{E5952C53-6CFF-4009-AFE2-080A34D6624B}" sibTransId="{6964E16D-A6FC-489A-912A-3ABAA96D4868}"/>
    <dgm:cxn modelId="{FFF0581F-3F47-42A2-AF12-CF9AD220A13A}" type="presOf" srcId="{CDE3212F-2F1E-4FE6-B8D0-FFDF84043110}" destId="{505CE184-EB54-4400-8FA2-A1CCA5F71E00}" srcOrd="1" destOrd="0" presId="urn:microsoft.com/office/officeart/2005/8/layout/orgChart1"/>
    <dgm:cxn modelId="{D73A0A61-5269-4544-B574-54EDCC5D0D19}" type="presOf" srcId="{6C98F818-D1C4-4A0F-B20C-6D8B43D9B60B}" destId="{B0F944E9-8E55-49CE-A37A-10A317685514}" srcOrd="0" destOrd="0" presId="urn:microsoft.com/office/officeart/2005/8/layout/orgChart1"/>
    <dgm:cxn modelId="{7F2C989C-A3E0-4EE2-AF0D-48FE8C3782D1}" type="presOf" srcId="{95436CE6-CB24-488F-BE2B-C131A176BD4D}" destId="{131F631D-880E-4944-8DC9-6DE8D6A79808}" srcOrd="1" destOrd="0" presId="urn:microsoft.com/office/officeart/2005/8/layout/orgChart1"/>
    <dgm:cxn modelId="{783E16E5-F586-4DA2-8A55-79A18E13D62B}" srcId="{7FD416E2-784F-4191-9221-BA90BF2F1065}" destId="{CDE3212F-2F1E-4FE6-B8D0-FFDF84043110}" srcOrd="0" destOrd="0" parTransId="{6C98F818-D1C4-4A0F-B20C-6D8B43D9B60B}" sibTransId="{EBF66E25-7F69-4153-928F-6321DC2EEBF6}"/>
    <dgm:cxn modelId="{F8CAD067-651A-4CEB-BA09-5FA72F147299}" type="presOf" srcId="{908BC42C-E2C4-4038-86F5-F27981D62F04}" destId="{8911F7E6-9F93-49A8-9DD9-E74BD0CFF8C6}" srcOrd="1" destOrd="0" presId="urn:microsoft.com/office/officeart/2005/8/layout/orgChart1"/>
    <dgm:cxn modelId="{216063AA-1167-4907-9BBA-92651FF6A435}" srcId="{908BC42C-E2C4-4038-86F5-F27981D62F04}" destId="{7FD416E2-784F-4191-9221-BA90BF2F1065}" srcOrd="1" destOrd="0" parTransId="{6C65D63B-D2E9-4725-8118-FE6B6CFF33AE}" sibTransId="{6D6F3C2B-42CA-4229-AA6A-DD4E52D4EEDC}"/>
    <dgm:cxn modelId="{1716968A-199E-4DBE-9F53-D0E075E237A8}" type="presOf" srcId="{CDE3212F-2F1E-4FE6-B8D0-FFDF84043110}" destId="{6E652C4C-EAA4-4F79-917F-464E519340C3}" srcOrd="0" destOrd="0" presId="urn:microsoft.com/office/officeart/2005/8/layout/orgChart1"/>
    <dgm:cxn modelId="{063BADDF-7EA8-477C-8790-56F12C0B6A7B}" type="presOf" srcId="{908BC42C-E2C4-4038-86F5-F27981D62F04}" destId="{1F64C90A-D11E-43B3-A359-8E0D1EAB3D6B}" srcOrd="0" destOrd="0" presId="urn:microsoft.com/office/officeart/2005/8/layout/orgChart1"/>
    <dgm:cxn modelId="{DC7BC970-763C-425C-9B3E-F131FE76DB75}" type="presParOf" srcId="{71933EF9-23EB-43F8-9692-9E36A363FA76}" destId="{7038D027-D83A-4110-A9F2-C5FB33E4EF5A}" srcOrd="0" destOrd="0" presId="urn:microsoft.com/office/officeart/2005/8/layout/orgChart1"/>
    <dgm:cxn modelId="{23B20AFA-8FE9-4200-9DED-EB3CBB6F78F5}" type="presParOf" srcId="{7038D027-D83A-4110-A9F2-C5FB33E4EF5A}" destId="{01018A10-65F8-4EF5-B918-D4B182DA4286}" srcOrd="0" destOrd="0" presId="urn:microsoft.com/office/officeart/2005/8/layout/orgChart1"/>
    <dgm:cxn modelId="{090413BC-24EE-4A51-8777-EEEB4A7B5E3A}" type="presParOf" srcId="{01018A10-65F8-4EF5-B918-D4B182DA4286}" destId="{1F64C90A-D11E-43B3-A359-8E0D1EAB3D6B}" srcOrd="0" destOrd="0" presId="urn:microsoft.com/office/officeart/2005/8/layout/orgChart1"/>
    <dgm:cxn modelId="{C1A67597-0711-4F43-8A63-F929F013F424}" type="presParOf" srcId="{01018A10-65F8-4EF5-B918-D4B182DA4286}" destId="{8911F7E6-9F93-49A8-9DD9-E74BD0CFF8C6}" srcOrd="1" destOrd="0" presId="urn:microsoft.com/office/officeart/2005/8/layout/orgChart1"/>
    <dgm:cxn modelId="{481B542E-A36D-4955-A2E8-3713C0AC6CE2}" type="presParOf" srcId="{7038D027-D83A-4110-A9F2-C5FB33E4EF5A}" destId="{EC134215-83C4-46B6-81C9-BC7EB6C8D4A3}" srcOrd="1" destOrd="0" presId="urn:microsoft.com/office/officeart/2005/8/layout/orgChart1"/>
    <dgm:cxn modelId="{581766EC-4E4E-4F5E-8C1F-D017620A4F99}" type="presParOf" srcId="{EC134215-83C4-46B6-81C9-BC7EB6C8D4A3}" destId="{600726CA-3979-404C-BB2A-091F54F12B24}" srcOrd="0" destOrd="0" presId="urn:microsoft.com/office/officeart/2005/8/layout/orgChart1"/>
    <dgm:cxn modelId="{B9C72B81-32AF-474B-9D50-BC81C5DBC5B7}" type="presParOf" srcId="{EC134215-83C4-46B6-81C9-BC7EB6C8D4A3}" destId="{2480B9C5-1DF9-438B-8DA5-EAADBE956601}" srcOrd="1" destOrd="0" presId="urn:microsoft.com/office/officeart/2005/8/layout/orgChart1"/>
    <dgm:cxn modelId="{C30BFF72-4E74-4053-8D9E-2F048CC86677}" type="presParOf" srcId="{2480B9C5-1DF9-438B-8DA5-EAADBE956601}" destId="{3D2A5682-8BDC-4906-A6CF-BE30215AE098}" srcOrd="0" destOrd="0" presId="urn:microsoft.com/office/officeart/2005/8/layout/orgChart1"/>
    <dgm:cxn modelId="{4E623C95-A36B-4A4C-B474-AAF6426AD343}" type="presParOf" srcId="{3D2A5682-8BDC-4906-A6CF-BE30215AE098}" destId="{F2A5933C-62FF-440D-9FE2-35B9DCAC60AA}" srcOrd="0" destOrd="0" presId="urn:microsoft.com/office/officeart/2005/8/layout/orgChart1"/>
    <dgm:cxn modelId="{5BB76B3F-F311-4C96-8B55-9EA927B65000}" type="presParOf" srcId="{3D2A5682-8BDC-4906-A6CF-BE30215AE098}" destId="{131F631D-880E-4944-8DC9-6DE8D6A79808}" srcOrd="1" destOrd="0" presId="urn:microsoft.com/office/officeart/2005/8/layout/orgChart1"/>
    <dgm:cxn modelId="{5278C7FB-2052-47C4-8E03-E0CB483B7996}" type="presParOf" srcId="{2480B9C5-1DF9-438B-8DA5-EAADBE956601}" destId="{CFBF9801-7508-471C-9189-F5A9324B4264}" srcOrd="1" destOrd="0" presId="urn:microsoft.com/office/officeart/2005/8/layout/orgChart1"/>
    <dgm:cxn modelId="{C81D38A1-C679-4723-B95E-322F3A1D0BE0}" type="presParOf" srcId="{CFBF9801-7508-471C-9189-F5A9324B4264}" destId="{B5F1CEA0-D5A8-42EB-AEED-D760296A7FBA}" srcOrd="0" destOrd="0" presId="urn:microsoft.com/office/officeart/2005/8/layout/orgChart1"/>
    <dgm:cxn modelId="{54128270-0D62-4348-B445-EB874F82A0EC}" type="presParOf" srcId="{CFBF9801-7508-471C-9189-F5A9324B4264}" destId="{D63FAE2B-DFEA-4946-9B28-7E5EE2D90E44}" srcOrd="1" destOrd="0" presId="urn:microsoft.com/office/officeart/2005/8/layout/orgChart1"/>
    <dgm:cxn modelId="{5FB14F58-0423-4777-9CAD-64BA40E7823C}" type="presParOf" srcId="{D63FAE2B-DFEA-4946-9B28-7E5EE2D90E44}" destId="{7109F66C-4C1E-45E7-83FD-48812510B696}" srcOrd="0" destOrd="0" presId="urn:microsoft.com/office/officeart/2005/8/layout/orgChart1"/>
    <dgm:cxn modelId="{35ADCE1E-C4A0-471E-8DB5-A293F49A27F8}" type="presParOf" srcId="{7109F66C-4C1E-45E7-83FD-48812510B696}" destId="{847D0D8E-1B8A-4E3A-9526-FCABB53C4158}" srcOrd="0" destOrd="0" presId="urn:microsoft.com/office/officeart/2005/8/layout/orgChart1"/>
    <dgm:cxn modelId="{5D518113-19F4-4E5B-994A-B3776AF2B783}" type="presParOf" srcId="{7109F66C-4C1E-45E7-83FD-48812510B696}" destId="{DA72A589-B9C5-4126-AD67-EDC0CFD72CF0}" srcOrd="1" destOrd="0" presId="urn:microsoft.com/office/officeart/2005/8/layout/orgChart1"/>
    <dgm:cxn modelId="{1DD5BD75-072E-4C90-9656-1FD8DF40D5E4}" type="presParOf" srcId="{D63FAE2B-DFEA-4946-9B28-7E5EE2D90E44}" destId="{E1851038-B332-4DFA-9FD0-6C0CF4E388C9}" srcOrd="1" destOrd="0" presId="urn:microsoft.com/office/officeart/2005/8/layout/orgChart1"/>
    <dgm:cxn modelId="{CB24468A-3339-416B-9B65-B6FDB7214963}" type="presParOf" srcId="{D63FAE2B-DFEA-4946-9B28-7E5EE2D90E44}" destId="{D5C3B499-BFA6-4703-9CD5-78734359DB8A}" srcOrd="2" destOrd="0" presId="urn:microsoft.com/office/officeart/2005/8/layout/orgChart1"/>
    <dgm:cxn modelId="{48662F89-3D49-4E7E-87BF-264DE4FDF6BB}" type="presParOf" srcId="{2480B9C5-1DF9-438B-8DA5-EAADBE956601}" destId="{CECEF203-BDEC-4A55-A598-D3125261CD6E}" srcOrd="2" destOrd="0" presId="urn:microsoft.com/office/officeart/2005/8/layout/orgChart1"/>
    <dgm:cxn modelId="{2B86BCB0-742D-4AA2-A451-B4069D608547}" type="presParOf" srcId="{EC134215-83C4-46B6-81C9-BC7EB6C8D4A3}" destId="{AFD21750-8529-4617-8F14-16236604B36B}" srcOrd="2" destOrd="0" presId="urn:microsoft.com/office/officeart/2005/8/layout/orgChart1"/>
    <dgm:cxn modelId="{6295EC33-95D0-4D21-B376-9036CF8CAB18}" type="presParOf" srcId="{EC134215-83C4-46B6-81C9-BC7EB6C8D4A3}" destId="{187CAA26-894B-476E-8DCF-CB67BF856776}" srcOrd="3" destOrd="0" presId="urn:microsoft.com/office/officeart/2005/8/layout/orgChart1"/>
    <dgm:cxn modelId="{6F01CDE8-6786-4B11-8797-2CBDA7508360}" type="presParOf" srcId="{187CAA26-894B-476E-8DCF-CB67BF856776}" destId="{D8769559-9F6F-49FF-AC0E-0196DB6B766D}" srcOrd="0" destOrd="0" presId="urn:microsoft.com/office/officeart/2005/8/layout/orgChart1"/>
    <dgm:cxn modelId="{6C4CF88F-0A94-4E35-BC0B-1681C04BA126}" type="presParOf" srcId="{D8769559-9F6F-49FF-AC0E-0196DB6B766D}" destId="{7E763EFE-E75E-4B1B-93AC-D63A5CF57DF1}" srcOrd="0" destOrd="0" presId="urn:microsoft.com/office/officeart/2005/8/layout/orgChart1"/>
    <dgm:cxn modelId="{5A38E161-4BB1-4427-98CD-76A0B786A9C8}" type="presParOf" srcId="{D8769559-9F6F-49FF-AC0E-0196DB6B766D}" destId="{1784F671-F761-4EF1-A38A-8B17653AA7D7}" srcOrd="1" destOrd="0" presId="urn:microsoft.com/office/officeart/2005/8/layout/orgChart1"/>
    <dgm:cxn modelId="{044F1B6F-7F37-4B69-A204-D72A075F705C}" type="presParOf" srcId="{187CAA26-894B-476E-8DCF-CB67BF856776}" destId="{6BC79CC1-C6C4-483E-A7F7-0674B95F9422}" srcOrd="1" destOrd="0" presId="urn:microsoft.com/office/officeart/2005/8/layout/orgChart1"/>
    <dgm:cxn modelId="{0C71760F-1B4A-4598-B9F4-8D27D3F4C6DC}" type="presParOf" srcId="{6BC79CC1-C6C4-483E-A7F7-0674B95F9422}" destId="{B0F944E9-8E55-49CE-A37A-10A317685514}" srcOrd="0" destOrd="0" presId="urn:microsoft.com/office/officeart/2005/8/layout/orgChart1"/>
    <dgm:cxn modelId="{2CDEEE6D-7F71-4227-89F9-C3D22742F4DA}" type="presParOf" srcId="{6BC79CC1-C6C4-483E-A7F7-0674B95F9422}" destId="{FC618FE4-DC96-434F-BD24-5180D2F59040}" srcOrd="1" destOrd="0" presId="urn:microsoft.com/office/officeart/2005/8/layout/orgChart1"/>
    <dgm:cxn modelId="{E07EC491-3FDC-4A03-A046-5D6F82B1BB49}" type="presParOf" srcId="{FC618FE4-DC96-434F-BD24-5180D2F59040}" destId="{AE213A29-F3D3-4704-ACB9-E9C223A8AC65}" srcOrd="0" destOrd="0" presId="urn:microsoft.com/office/officeart/2005/8/layout/orgChart1"/>
    <dgm:cxn modelId="{74B0E723-3D39-48D4-B91A-C4C5C89EE67A}" type="presParOf" srcId="{AE213A29-F3D3-4704-ACB9-E9C223A8AC65}" destId="{6E652C4C-EAA4-4F79-917F-464E519340C3}" srcOrd="0" destOrd="0" presId="urn:microsoft.com/office/officeart/2005/8/layout/orgChart1"/>
    <dgm:cxn modelId="{1364D755-D803-4696-BC3B-C65B8C6D9419}" type="presParOf" srcId="{AE213A29-F3D3-4704-ACB9-E9C223A8AC65}" destId="{505CE184-EB54-4400-8FA2-A1CCA5F71E00}" srcOrd="1" destOrd="0" presId="urn:microsoft.com/office/officeart/2005/8/layout/orgChart1"/>
    <dgm:cxn modelId="{53D8BE83-329C-4E63-ACD9-A219A92F65AF}" type="presParOf" srcId="{FC618FE4-DC96-434F-BD24-5180D2F59040}" destId="{F09FDDFD-5BF6-4AF6-B935-4E2373F61633}" srcOrd="1" destOrd="0" presId="urn:microsoft.com/office/officeart/2005/8/layout/orgChart1"/>
    <dgm:cxn modelId="{C0264D93-237E-4C72-BC52-78EFD783717B}" type="presParOf" srcId="{FC618FE4-DC96-434F-BD24-5180D2F59040}" destId="{B7FB3946-90B9-4948-84F0-62FC31D9ADAA}" srcOrd="2" destOrd="0" presId="urn:microsoft.com/office/officeart/2005/8/layout/orgChart1"/>
    <dgm:cxn modelId="{6E562BFA-1448-4A01-BF7D-A6583E0BA282}" type="presParOf" srcId="{187CAA26-894B-476E-8DCF-CB67BF856776}" destId="{F906D1D2-FBE8-4001-9A67-511D341F4C48}" srcOrd="2" destOrd="0" presId="urn:microsoft.com/office/officeart/2005/8/layout/orgChart1"/>
    <dgm:cxn modelId="{1548F9CB-D66F-4EF2-8EA9-E6F6CDAEA9B0}" type="presParOf" srcId="{7038D027-D83A-4110-A9F2-C5FB33E4EF5A}" destId="{1DCC4395-1FFB-4042-81E8-D29C805B273D}" srcOrd="2" destOrd="0" presId="urn:microsoft.com/office/officeart/2005/8/layout/orgChart1"/>
  </dgm:cxnLst>
  <dgm:bg/>
  <dgm:whole>
    <a:ln>
      <a:solidFill>
        <a:srgbClr val="CC3300"/>
      </a:solidFill>
    </a:ln>
  </dgm:whole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B0F944E9-8E55-49CE-A37A-10A317685514}">
      <dsp:nvSpPr>
        <dsp:cNvPr id="0" name=""/>
        <dsp:cNvSpPr/>
      </dsp:nvSpPr>
      <dsp:spPr>
        <a:xfrm>
          <a:off x="5910643" y="3686739"/>
          <a:ext cx="91440" cy="63922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639220"/>
              </a:lnTo>
            </a:path>
          </a:pathLst>
        </a:custGeom>
        <a:noFill/>
        <a:ln w="25400" cap="flat" cmpd="sng" algn="ctr">
          <a:solidFill>
            <a:schemeClr val="accent6">
              <a:tint val="7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FD21750-8529-4617-8F14-16236604B36B}">
      <dsp:nvSpPr>
        <dsp:cNvPr id="0" name=""/>
        <dsp:cNvSpPr/>
      </dsp:nvSpPr>
      <dsp:spPr>
        <a:xfrm>
          <a:off x="4114799" y="1525565"/>
          <a:ext cx="1841563" cy="63922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19610"/>
              </a:lnTo>
              <a:lnTo>
                <a:pt x="1841563" y="319610"/>
              </a:lnTo>
              <a:lnTo>
                <a:pt x="1841563" y="639220"/>
              </a:lnTo>
            </a:path>
          </a:pathLst>
        </a:custGeom>
        <a:noFill/>
        <a:ln w="25400" cap="flat" cmpd="sng" algn="ctr">
          <a:solidFill>
            <a:schemeClr val="accent6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5F1CEA0-D5A8-42EB-AEED-D760296A7FBA}">
      <dsp:nvSpPr>
        <dsp:cNvPr id="0" name=""/>
        <dsp:cNvSpPr/>
      </dsp:nvSpPr>
      <dsp:spPr>
        <a:xfrm>
          <a:off x="2227516" y="3686739"/>
          <a:ext cx="91440" cy="63922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639220"/>
              </a:lnTo>
            </a:path>
          </a:pathLst>
        </a:custGeom>
        <a:noFill/>
        <a:ln w="25400" cap="flat" cmpd="sng" algn="ctr">
          <a:solidFill>
            <a:schemeClr val="accent6">
              <a:tint val="7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00726CA-3979-404C-BB2A-091F54F12B24}">
      <dsp:nvSpPr>
        <dsp:cNvPr id="0" name=""/>
        <dsp:cNvSpPr/>
      </dsp:nvSpPr>
      <dsp:spPr>
        <a:xfrm>
          <a:off x="2273236" y="1525565"/>
          <a:ext cx="1841563" cy="639220"/>
        </a:xfrm>
        <a:custGeom>
          <a:avLst/>
          <a:gdLst/>
          <a:ahLst/>
          <a:cxnLst/>
          <a:rect l="0" t="0" r="0" b="0"/>
          <a:pathLst>
            <a:path>
              <a:moveTo>
                <a:pt x="1841563" y="0"/>
              </a:moveTo>
              <a:lnTo>
                <a:pt x="1841563" y="319610"/>
              </a:lnTo>
              <a:lnTo>
                <a:pt x="0" y="319610"/>
              </a:lnTo>
              <a:lnTo>
                <a:pt x="0" y="639220"/>
              </a:lnTo>
            </a:path>
          </a:pathLst>
        </a:custGeom>
        <a:noFill/>
        <a:ln w="25400" cap="flat" cmpd="sng" algn="ctr">
          <a:solidFill>
            <a:schemeClr val="accent6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F64C90A-D11E-43B3-A359-8E0D1EAB3D6B}">
      <dsp:nvSpPr>
        <dsp:cNvPr id="0" name=""/>
        <dsp:cNvSpPr/>
      </dsp:nvSpPr>
      <dsp:spPr>
        <a:xfrm>
          <a:off x="2592846" y="3611"/>
          <a:ext cx="3043907" cy="1521953"/>
        </a:xfrm>
        <a:prstGeom prst="rect">
          <a:avLst/>
        </a:prstGeom>
        <a:solidFill>
          <a:schemeClr val="accent6">
            <a:alpha val="8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l-PL" sz="3800" b="0" i="0" u="none" strike="noStrike" kern="1200" cap="none" normalizeH="0" baseline="0" smtClean="0">
              <a:ln/>
              <a:effectLst/>
              <a:latin typeface="Arial" pitchFamily="34" charset="0"/>
            </a:rPr>
            <a:t>PROGRAM</a:t>
          </a:r>
          <a:endParaRPr kumimoji="0" lang="pl-PL" sz="3800" b="0" i="0" u="none" strike="noStrike" kern="1200" cap="none" normalizeH="0" baseline="0" dirty="0" smtClean="0">
            <a:ln/>
            <a:effectLst/>
            <a:latin typeface="Arial" pitchFamily="34" charset="0"/>
          </a:endParaRPr>
        </a:p>
      </dsp:txBody>
      <dsp:txXfrm>
        <a:off x="2592846" y="3611"/>
        <a:ext cx="3043907" cy="1521953"/>
      </dsp:txXfrm>
    </dsp:sp>
    <dsp:sp modelId="{F2A5933C-62FF-440D-9FE2-35B9DCAC60AA}">
      <dsp:nvSpPr>
        <dsp:cNvPr id="0" name=""/>
        <dsp:cNvSpPr/>
      </dsp:nvSpPr>
      <dsp:spPr>
        <a:xfrm>
          <a:off x="751282" y="2164785"/>
          <a:ext cx="3043907" cy="1521953"/>
        </a:xfrm>
        <a:prstGeom prst="rect">
          <a:avLst/>
        </a:prstGeom>
        <a:solidFill>
          <a:schemeClr val="accent6">
            <a:alpha val="7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l-PL" sz="3800" b="0" i="0" u="none" strike="noStrike" kern="1200" cap="none" normalizeH="0" baseline="0" smtClean="0">
              <a:ln/>
              <a:effectLst/>
              <a:latin typeface="Arial" pitchFamily="34" charset="0"/>
            </a:rPr>
            <a:t>STRUKTURY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l-PL" sz="3800" b="0" i="0" u="none" strike="noStrike" kern="1200" cap="none" normalizeH="0" baseline="0" smtClean="0">
              <a:ln/>
              <a:effectLst/>
              <a:latin typeface="Arial" pitchFamily="34" charset="0"/>
            </a:rPr>
            <a:t>DANYCH</a:t>
          </a:r>
          <a:endParaRPr kumimoji="0" lang="pl-PL" sz="3800" b="0" i="0" u="none" strike="noStrike" kern="1200" cap="none" normalizeH="0" baseline="0" dirty="0" smtClean="0">
            <a:ln/>
            <a:effectLst/>
            <a:latin typeface="Arial" pitchFamily="34" charset="0"/>
          </a:endParaRPr>
        </a:p>
      </dsp:txBody>
      <dsp:txXfrm>
        <a:off x="751282" y="2164785"/>
        <a:ext cx="3043907" cy="1521953"/>
      </dsp:txXfrm>
    </dsp:sp>
    <dsp:sp modelId="{847D0D8E-1B8A-4E3A-9526-FCABB53C4158}">
      <dsp:nvSpPr>
        <dsp:cNvPr id="0" name=""/>
        <dsp:cNvSpPr/>
      </dsp:nvSpPr>
      <dsp:spPr>
        <a:xfrm>
          <a:off x="751282" y="4325959"/>
          <a:ext cx="3043907" cy="1521953"/>
        </a:xfrm>
        <a:prstGeom prst="rect">
          <a:avLst/>
        </a:prstGeom>
        <a:solidFill>
          <a:schemeClr val="accent6">
            <a:alpha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l-PL" sz="3200" b="0" i="0" u="none" strike="noStrike" kern="1200" cap="none" normalizeH="0" baseline="0" dirty="0" smtClean="0">
              <a:ln/>
              <a:effectLst/>
              <a:latin typeface="Arial" pitchFamily="34" charset="0"/>
            </a:rPr>
            <a:t>stałe, zmienne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l-PL" sz="3200" b="0" i="0" u="none" strike="noStrike" kern="1200" cap="none" normalizeH="0" baseline="0" dirty="0" smtClean="0">
              <a:ln/>
              <a:effectLst/>
              <a:latin typeface="Arial" pitchFamily="34" charset="0"/>
            </a:rPr>
            <a:t>(określonego typu)</a:t>
          </a:r>
        </a:p>
      </dsp:txBody>
      <dsp:txXfrm>
        <a:off x="751282" y="4325959"/>
        <a:ext cx="3043907" cy="1521953"/>
      </dsp:txXfrm>
    </dsp:sp>
    <dsp:sp modelId="{7E763EFE-E75E-4B1B-93AC-D63A5CF57DF1}">
      <dsp:nvSpPr>
        <dsp:cNvPr id="0" name=""/>
        <dsp:cNvSpPr/>
      </dsp:nvSpPr>
      <dsp:spPr>
        <a:xfrm>
          <a:off x="4434410" y="2164785"/>
          <a:ext cx="3043907" cy="1521953"/>
        </a:xfrm>
        <a:prstGeom prst="rect">
          <a:avLst/>
        </a:prstGeom>
        <a:solidFill>
          <a:schemeClr val="accent6">
            <a:alpha val="7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l-PL" sz="3800" b="0" i="0" u="none" strike="noStrike" kern="1200" cap="none" normalizeH="0" baseline="0" dirty="0" smtClean="0">
              <a:ln/>
              <a:effectLst/>
              <a:latin typeface="Arial" pitchFamily="34" charset="0"/>
            </a:rPr>
            <a:t>ALGORYTM</a:t>
          </a:r>
        </a:p>
      </dsp:txBody>
      <dsp:txXfrm>
        <a:off x="4434410" y="2164785"/>
        <a:ext cx="3043907" cy="1521953"/>
      </dsp:txXfrm>
    </dsp:sp>
    <dsp:sp modelId="{6E652C4C-EAA4-4F79-917F-464E519340C3}">
      <dsp:nvSpPr>
        <dsp:cNvPr id="0" name=""/>
        <dsp:cNvSpPr/>
      </dsp:nvSpPr>
      <dsp:spPr>
        <a:xfrm>
          <a:off x="4434410" y="4325959"/>
          <a:ext cx="3043907" cy="1521953"/>
        </a:xfrm>
        <a:prstGeom prst="rect">
          <a:avLst/>
        </a:prstGeom>
        <a:solidFill>
          <a:schemeClr val="accent6">
            <a:alpha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l-PL" sz="3800" b="0" i="0" u="none" strike="noStrike" kern="1200" cap="none" normalizeH="0" baseline="0" smtClean="0">
              <a:ln/>
              <a:effectLst/>
              <a:latin typeface="Arial" pitchFamily="34" charset="0"/>
            </a:rPr>
            <a:t>instrukcje</a:t>
          </a:r>
          <a:endParaRPr kumimoji="0" lang="pl-PL" sz="3800" b="0" i="0" u="none" strike="noStrike" kern="1200" cap="none" normalizeH="0" baseline="0" dirty="0" smtClean="0">
            <a:ln/>
            <a:effectLst/>
            <a:latin typeface="Arial" pitchFamily="34" charset="0"/>
          </a:endParaRPr>
        </a:p>
      </dsp:txBody>
      <dsp:txXfrm>
        <a:off x="4434410" y="4325959"/>
        <a:ext cx="3043907" cy="152195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297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6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noProof="0" smtClean="0"/>
              <a:t>Kliknij, aby edytować style wzorca tekstu</a:t>
            </a:r>
          </a:p>
          <a:p>
            <a:pPr lvl="1"/>
            <a:r>
              <a:rPr lang="pl-PL" noProof="0" smtClean="0"/>
              <a:t>Drugi poziom</a:t>
            </a:r>
          </a:p>
          <a:p>
            <a:pPr lvl="2"/>
            <a:r>
              <a:rPr lang="pl-PL" noProof="0" smtClean="0"/>
              <a:t>Trzeci poziom</a:t>
            </a:r>
          </a:p>
          <a:p>
            <a:pPr lvl="3"/>
            <a:r>
              <a:rPr lang="pl-PL" noProof="0" smtClean="0"/>
              <a:t>Czwarty poziom</a:t>
            </a:r>
          </a:p>
          <a:p>
            <a:pPr lvl="4"/>
            <a:r>
              <a:rPr lang="pl-PL" noProof="0" smtClean="0"/>
              <a:t>Piąty poziom</a:t>
            </a:r>
          </a:p>
        </p:txBody>
      </p:sp>
      <p:sp>
        <p:nvSpPr>
          <p:cNvPr id="1946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1946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330CEB56-AF61-4E16-97C5-76A65FAEDCBA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44B303D-E1BB-4A26-85D7-A135A84A7304}" type="slidenum">
              <a:rPr lang="pl-PL" smtClean="0"/>
              <a:pPr/>
              <a:t>1</a:t>
            </a:fld>
            <a:endParaRPr lang="pl-PL" smtClean="0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pl-PL" sz="240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ytuł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17" name="Podtytuł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pl-PL" smtClean="0"/>
              <a:t>Kliknij, aby edytować styl wzorca podtytułu</a:t>
            </a:r>
            <a:endParaRPr lang="en-US"/>
          </a:p>
        </p:txBody>
      </p:sp>
      <p:sp>
        <p:nvSpPr>
          <p:cNvPr id="4" name="Symbol zastępczy daty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stopki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A0E0BC-351A-4CE1-BDCA-80BB165C8CC7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Symbol zastępczy daty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stopki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B3B008-E027-4BF9-897F-C9F14EE3B4DB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Symbol zastępczy daty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stopki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C8A65C-4ADF-4A14-8158-FE7E277246C3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CDACAB-6C9C-4D50-9C09-2BF9E3C71682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dgm">
  <p:cSld name="Tytuł i diagram lub schemat organizacyjn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iektu SmartArt 2"/>
          <p:cNvSpPr>
            <a:spLocks noGrp="1"/>
          </p:cNvSpPr>
          <p:nvPr>
            <p:ph type="dgm"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/>
          </a:bodyPr>
          <a:lstStyle/>
          <a:p>
            <a:pPr lvl="0"/>
            <a:endParaRPr lang="pl-PL" noProof="0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75F928-3B81-4F35-B4C4-5AF94FA9D25C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ytuł, tekst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C5DE77-8EE4-4204-BA7B-AA9FAB771D44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Symbol zastępczy daty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stopki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DDBA8D-AF89-44E8-AC20-317F1CF4EDA3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1E66C0-8E31-4C39-84C5-70199E951029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5" name="Symbol zastępczy daty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stopki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F3E6A4-9EA2-4500-8770-32E9E6AD68DC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7" name="Symbol zastępczy daty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8" name="Symbol zastępczy stopki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9" name="Symbol zastępczy numeru slajd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768741-DFAB-465A-ADFA-5ACFA874F6DB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daty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" name="Symbol zastępczy stopki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numeru slajd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819932-1D61-4ED0-B48D-1C8530FB132C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" name="Symbol zastępczy stopki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" name="Symbol zastępczy numeru slajd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6C51F2-1CF0-4B55-9197-62879FE35068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5" name="Symbol zastępczy daty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stopki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55AC7F-33CC-4F0D-AFAD-CF546562E007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ostokąt ze ściętym i zaokrąglonym rogiem 4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Trójkąt prostokątny 5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Dowolny kształt 6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sp>
        <p:nvSpPr>
          <p:cNvPr id="8" name="Dowolny kształt 7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pl-PL" noProof="0" smtClean="0"/>
              <a:t>Kliknij ikonę, aby dodać obraz</a:t>
            </a:r>
            <a:endParaRPr lang="en-US" noProof="0" dirty="0"/>
          </a:p>
        </p:txBody>
      </p:sp>
      <p:sp>
        <p:nvSpPr>
          <p:cNvPr id="9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10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11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5BDADC-E133-4EEF-AE28-7E9E4B94A56F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owolny kształt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sp>
        <p:nvSpPr>
          <p:cNvPr id="8" name="Dowolny kształt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sp>
        <p:nvSpPr>
          <p:cNvPr id="5124" name="Symbol zastępczy tytułu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pl-PL" smtClean="0"/>
              <a:t>Kliknij, aby edytować styl</a:t>
            </a:r>
            <a:endParaRPr lang="en-US" smtClean="0"/>
          </a:p>
        </p:txBody>
      </p:sp>
      <p:sp>
        <p:nvSpPr>
          <p:cNvPr id="5125" name="Symbol zastępczy tekstu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smtClean="0"/>
          </a:p>
        </p:txBody>
      </p:sp>
      <p:sp>
        <p:nvSpPr>
          <p:cNvPr id="10" name="Symbol zastępczy daty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22" name="Symbol zastępczy stopki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18" name="Symbol zastępczy numeru slajdu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4E3F33D5-6386-474E-8070-90E4652BED5E}" type="slidenum">
              <a:rPr lang="pl-PL"/>
              <a:pPr>
                <a:defRPr/>
              </a:pPr>
              <a:t>‹#›</a:t>
            </a:fld>
            <a:endParaRPr lang="pl-PL"/>
          </a:p>
        </p:txBody>
      </p:sp>
      <p:grpSp>
        <p:nvGrpSpPr>
          <p:cNvPr id="5129" name="Grupa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Dowolny kształt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" name="Dowolny kształt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1" r:id="rId1"/>
    <p:sldLayoutId id="2147483763" r:id="rId2"/>
    <p:sldLayoutId id="2147483772" r:id="rId3"/>
    <p:sldLayoutId id="2147483764" r:id="rId4"/>
    <p:sldLayoutId id="2147483765" r:id="rId5"/>
    <p:sldLayoutId id="2147483766" r:id="rId6"/>
    <p:sldLayoutId id="2147483767" r:id="rId7"/>
    <p:sldLayoutId id="2147483768" r:id="rId8"/>
    <p:sldLayoutId id="2147483773" r:id="rId9"/>
    <p:sldLayoutId id="2147483769" r:id="rId10"/>
    <p:sldLayoutId id="2147483770" r:id="rId11"/>
    <p:sldLayoutId id="2147483774" r:id="rId12"/>
    <p:sldLayoutId id="2147483775" r:id="rId13"/>
    <p:sldLayoutId id="2147483776" r:id="rId14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2.wav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oleObject" Target="../embeddings/oleObject4.bin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.v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Dokument_programu_Microsoft_Office_Word_97_20031.doc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3400" y="1524000"/>
            <a:ext cx="8229600" cy="11430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l-PL" dirty="0" smtClean="0">
                <a:solidFill>
                  <a:srgbClr val="FF0000"/>
                </a:solidFill>
              </a:rPr>
              <a:t>Podstawy informatyki </a:t>
            </a:r>
            <a:br>
              <a:rPr lang="pl-PL" dirty="0" smtClean="0">
                <a:solidFill>
                  <a:srgbClr val="FF0000"/>
                </a:solidFill>
              </a:rPr>
            </a:br>
            <a:r>
              <a:rPr lang="pl-PL" dirty="0" smtClean="0">
                <a:solidFill>
                  <a:srgbClr val="FF0000"/>
                </a:solidFill>
              </a:rPr>
              <a:t>i algorytmizacji</a:t>
            </a:r>
            <a:endParaRPr lang="pl-PL" dirty="0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38200" y="3200400"/>
            <a:ext cx="7620000" cy="2743200"/>
          </a:xfrm>
        </p:spPr>
        <p:txBody>
          <a:bodyPr/>
          <a:lstStyle/>
          <a:p>
            <a:pPr marR="0" eaLnBrk="1" hangingPunct="1"/>
            <a:r>
              <a:rPr lang="pl-PL" smtClean="0"/>
              <a:t>Wykładowca: </a:t>
            </a:r>
          </a:p>
          <a:p>
            <a:pPr marR="0" eaLnBrk="1" hangingPunct="1"/>
            <a:r>
              <a:rPr lang="pl-PL" smtClean="0"/>
              <a:t>mgr Tadeusz Ziębakowski</a:t>
            </a:r>
          </a:p>
          <a:p>
            <a:pPr marR="0" eaLnBrk="1" hangingPunct="1"/>
            <a:endParaRPr lang="pl-PL" smtClean="0"/>
          </a:p>
          <a:p>
            <a:pPr marR="0" eaLnBrk="1" hangingPunct="1"/>
            <a:r>
              <a:rPr lang="pl-PL" smtClean="0"/>
              <a:t>p. 126 I piętro (naprzeciw dziekanatu)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560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LAUZ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ZWONKI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ZWONKI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25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ZWONKI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3" grpId="0" build="p" autoUpdateAnimBg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96652"/>
            <a:ext cx="8229600" cy="1224136"/>
          </a:xfrm>
        </p:spPr>
        <p:txBody>
          <a:bodyPr lIns="92075" tIns="46038" rIns="92075" bIns="46038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l-PL" sz="40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Analogie pomiędzy EXCELEM a VB</a:t>
            </a:r>
            <a:endParaRPr lang="pl-PL" sz="40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 CE" charset="-18"/>
            </a:endParaRPr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>
          <a:xfrm>
            <a:off x="179388" y="1600200"/>
            <a:ext cx="8507412" cy="4525963"/>
          </a:xfrm>
        </p:spPr>
        <p:txBody>
          <a:bodyPr lIns="92075" tIns="46038" rIns="92075" bIns="46038"/>
          <a:lstStyle/>
          <a:p>
            <a:pPr algn="ctr" eaLnBrk="1" hangingPunct="1">
              <a:buFontTx/>
              <a:buNone/>
            </a:pPr>
            <a:r>
              <a:rPr lang="pl-PL" b="1" i="1" dirty="0" smtClean="0">
                <a:solidFill>
                  <a:srgbClr val="FFC000"/>
                </a:solidFill>
                <a:latin typeface="Verdana" pitchFamily="34" charset="0"/>
              </a:rPr>
              <a:t/>
            </a:r>
            <a:br>
              <a:rPr lang="pl-PL" b="1" i="1" dirty="0" smtClean="0">
                <a:solidFill>
                  <a:srgbClr val="FFC000"/>
                </a:solidFill>
                <a:latin typeface="Verdana" pitchFamily="34" charset="0"/>
              </a:rPr>
            </a:br>
            <a:endParaRPr lang="pl-PL" i="1" dirty="0" smtClean="0">
              <a:solidFill>
                <a:srgbClr val="FFC000"/>
              </a:solidFill>
              <a:latin typeface="Verdana" pitchFamily="34" charset="0"/>
            </a:endParaRPr>
          </a:p>
        </p:txBody>
      </p:sp>
      <p:graphicFrame>
        <p:nvGraphicFramePr>
          <p:cNvPr id="5" name="Tabela 4"/>
          <p:cNvGraphicFramePr>
            <a:graphicFrameLocks noGrp="1"/>
          </p:cNvGraphicFramePr>
          <p:nvPr/>
        </p:nvGraphicFramePr>
        <p:xfrm>
          <a:off x="575556" y="1880828"/>
          <a:ext cx="8100900" cy="3657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24436"/>
                <a:gridCol w="4176464"/>
              </a:tblGrid>
              <a:tr h="504056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 smtClean="0"/>
                        <a:t>EXCEL</a:t>
                      </a:r>
                      <a:endParaRPr lang="pl-PL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 smtClean="0"/>
                        <a:t>VB</a:t>
                      </a:r>
                      <a:endParaRPr lang="pl-PL" sz="2800" dirty="0"/>
                    </a:p>
                  </a:txBody>
                  <a:tcPr/>
                </a:tc>
              </a:tr>
              <a:tr h="1494166">
                <a:tc>
                  <a:txBody>
                    <a:bodyPr/>
                    <a:lstStyle/>
                    <a:p>
                      <a:r>
                        <a:rPr lang="pl-PL" sz="2000" b="1" dirty="0" smtClean="0">
                          <a:solidFill>
                            <a:schemeClr val="tx1"/>
                          </a:solidFill>
                          <a:latin typeface="Arial CE" pitchFamily="34" charset="0"/>
                          <a:cs typeface="Arial CE" pitchFamily="34" charset="0"/>
                        </a:rPr>
                        <a:t>Adresy, nazwy zakresów</a:t>
                      </a:r>
                    </a:p>
                    <a:p>
                      <a:r>
                        <a:rPr lang="pl-PL" sz="2000" dirty="0" smtClean="0">
                          <a:solidFill>
                            <a:schemeClr val="tx1"/>
                          </a:solidFill>
                          <a:latin typeface="Arial CE" pitchFamily="34" charset="0"/>
                          <a:cs typeface="Arial CE" pitchFamily="34" charset="0"/>
                        </a:rPr>
                        <a:t>A1, </a:t>
                      </a:r>
                      <a:r>
                        <a:rPr lang="pl-PL" sz="2000" dirty="0" err="1" smtClean="0">
                          <a:solidFill>
                            <a:schemeClr val="tx1"/>
                          </a:solidFill>
                          <a:latin typeface="Arial CE" pitchFamily="34" charset="0"/>
                          <a:cs typeface="Arial CE" pitchFamily="34" charset="0"/>
                        </a:rPr>
                        <a:t>nazwa_zakresu</a:t>
                      </a:r>
                      <a:endParaRPr lang="pl-PL" sz="2000" dirty="0" smtClean="0">
                        <a:solidFill>
                          <a:schemeClr val="tx1"/>
                        </a:solidFill>
                        <a:latin typeface="Arial CE" pitchFamily="34" charset="0"/>
                        <a:cs typeface="Arial CE" pitchFamily="34" charset="0"/>
                      </a:endParaRPr>
                    </a:p>
                    <a:p>
                      <a:endParaRPr lang="pl-PL" sz="2000" dirty="0" smtClean="0">
                        <a:solidFill>
                          <a:srgbClr val="FF0000"/>
                        </a:solidFill>
                        <a:latin typeface="Arial CE" pitchFamily="34" charset="0"/>
                        <a:cs typeface="Arial CE" pitchFamily="34" charset="0"/>
                      </a:endParaRPr>
                    </a:p>
                    <a:p>
                      <a:endParaRPr lang="pl-PL" sz="2000" dirty="0" smtClean="0">
                        <a:solidFill>
                          <a:srgbClr val="FF0000"/>
                        </a:solidFill>
                        <a:latin typeface="Arial CE" pitchFamily="34" charset="0"/>
                        <a:cs typeface="Arial CE" pitchFamily="34" charset="0"/>
                      </a:endParaRPr>
                    </a:p>
                    <a:p>
                      <a:endParaRPr lang="pl-PL" sz="2000" dirty="0" smtClean="0">
                        <a:solidFill>
                          <a:srgbClr val="FF0000"/>
                        </a:solidFill>
                        <a:latin typeface="Arial CE" pitchFamily="34" charset="0"/>
                        <a:cs typeface="Arial CE" pitchFamily="34" charset="0"/>
                      </a:endParaRPr>
                    </a:p>
                    <a:p>
                      <a:endParaRPr lang="pl-PL" sz="2000" dirty="0" smtClean="0">
                        <a:solidFill>
                          <a:srgbClr val="FF0000"/>
                        </a:solidFill>
                        <a:latin typeface="Arial CE" pitchFamily="34" charset="0"/>
                        <a:cs typeface="Arial CE" pitchFamily="34" charset="0"/>
                      </a:endParaRPr>
                    </a:p>
                    <a:p>
                      <a:endParaRPr lang="pl-PL" sz="2000" dirty="0" smtClean="0">
                        <a:solidFill>
                          <a:srgbClr val="FF0000"/>
                        </a:solidFill>
                        <a:latin typeface="Arial CE" pitchFamily="34" charset="0"/>
                        <a:cs typeface="Arial CE" pitchFamily="34" charset="0"/>
                      </a:endParaRPr>
                    </a:p>
                    <a:p>
                      <a:r>
                        <a:rPr lang="pl-PL" sz="2000" b="1" dirty="0" smtClean="0">
                          <a:solidFill>
                            <a:schemeClr val="tx1"/>
                          </a:solidFill>
                          <a:latin typeface="Arial CE" pitchFamily="34" charset="0"/>
                          <a:cs typeface="Arial CE" pitchFamily="34" charset="0"/>
                        </a:rPr>
                        <a:t>Formuła  </a:t>
                      </a:r>
                      <a:r>
                        <a:rPr lang="pl-PL" sz="2000" dirty="0" smtClean="0">
                          <a:solidFill>
                            <a:srgbClr val="FF0000"/>
                          </a:solidFill>
                          <a:latin typeface="Arial CE" pitchFamily="34" charset="0"/>
                          <a:cs typeface="Arial CE" pitchFamily="34" charset="0"/>
                        </a:rPr>
                        <a:t> </a:t>
                      </a:r>
                    </a:p>
                    <a:p>
                      <a:r>
                        <a:rPr lang="pl-PL" sz="2000" dirty="0" smtClean="0">
                          <a:solidFill>
                            <a:srgbClr val="FF0000"/>
                          </a:solidFill>
                          <a:latin typeface="Arial CE" pitchFamily="34" charset="0"/>
                          <a:cs typeface="Arial CE" pitchFamily="34" charset="0"/>
                        </a:rPr>
                        <a:t>               (A1)</a:t>
                      </a:r>
                      <a:r>
                        <a:rPr lang="pl-PL" sz="2000" baseline="0" dirty="0" smtClean="0">
                          <a:solidFill>
                            <a:srgbClr val="FF0000"/>
                          </a:solidFill>
                          <a:latin typeface="Arial CE" pitchFamily="34" charset="0"/>
                          <a:cs typeface="Arial CE" pitchFamily="34" charset="0"/>
                        </a:rPr>
                        <a:t>    </a:t>
                      </a:r>
                      <a:r>
                        <a:rPr lang="pl-PL" sz="2000" baseline="0" dirty="0" smtClean="0">
                          <a:solidFill>
                            <a:schemeClr val="tx1"/>
                          </a:solidFill>
                          <a:latin typeface="Arial CE" pitchFamily="34" charset="0"/>
                          <a:cs typeface="Arial CE" pitchFamily="34" charset="0"/>
                        </a:rPr>
                        <a:t>= B1^2 – 4*C1</a:t>
                      </a:r>
                    </a:p>
                    <a:p>
                      <a:endParaRPr lang="pl-PL" sz="2000" dirty="0">
                        <a:solidFill>
                          <a:schemeClr val="tx1"/>
                        </a:solidFill>
                        <a:latin typeface="Arial CE" pitchFamily="34" charset="0"/>
                        <a:cs typeface="Arial CE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2000" b="1" dirty="0" smtClean="0">
                          <a:latin typeface="Arial CE" pitchFamily="34" charset="0"/>
                          <a:cs typeface="Arial CE" pitchFamily="34" charset="0"/>
                        </a:rPr>
                        <a:t>Zmienne (zakresowe)</a:t>
                      </a:r>
                    </a:p>
                    <a:p>
                      <a:r>
                        <a:rPr lang="pl-PL" sz="2000" dirty="0" smtClean="0">
                          <a:latin typeface="Arial CE" pitchFamily="34" charset="0"/>
                          <a:cs typeface="Arial CE" pitchFamily="34" charset="0"/>
                        </a:rPr>
                        <a:t>[A1], [</a:t>
                      </a:r>
                      <a:r>
                        <a:rPr lang="pl-PL" sz="2000" dirty="0" err="1" smtClean="0">
                          <a:latin typeface="Arial CE" pitchFamily="34" charset="0"/>
                          <a:cs typeface="Arial CE" pitchFamily="34" charset="0"/>
                        </a:rPr>
                        <a:t>nazwa_zakresu</a:t>
                      </a:r>
                      <a:r>
                        <a:rPr lang="pl-PL" sz="2000" dirty="0" smtClean="0">
                          <a:latin typeface="Arial CE" pitchFamily="34" charset="0"/>
                          <a:cs typeface="Arial CE" pitchFamily="34" charset="0"/>
                        </a:rPr>
                        <a:t>]</a:t>
                      </a:r>
                    </a:p>
                    <a:p>
                      <a:endParaRPr lang="pl-PL" sz="2000" dirty="0" smtClean="0">
                        <a:latin typeface="Arial CE" pitchFamily="34" charset="0"/>
                        <a:cs typeface="Arial CE" pitchFamily="34" charset="0"/>
                      </a:endParaRPr>
                    </a:p>
                    <a:p>
                      <a:r>
                        <a:rPr lang="pl-PL" sz="2000" b="1" dirty="0" smtClean="0">
                          <a:latin typeface="Arial CE" pitchFamily="34" charset="0"/>
                          <a:cs typeface="Arial CE" pitchFamily="34" charset="0"/>
                        </a:rPr>
                        <a:t>„Zwykłe” zmienne </a:t>
                      </a:r>
                      <a:r>
                        <a:rPr lang="pl-PL" sz="2000" dirty="0" smtClean="0">
                          <a:latin typeface="Arial CE" pitchFamily="34" charset="0"/>
                          <a:cs typeface="Arial CE" pitchFamily="34" charset="0"/>
                        </a:rPr>
                        <a:t>–deklarowane instrukcją DIM</a:t>
                      </a:r>
                    </a:p>
                    <a:p>
                      <a:endParaRPr lang="pl-PL" sz="2000" dirty="0" smtClean="0">
                        <a:latin typeface="Arial CE" pitchFamily="34" charset="0"/>
                        <a:cs typeface="Arial CE" pitchFamily="34" charset="0"/>
                      </a:endParaRPr>
                    </a:p>
                    <a:p>
                      <a:endParaRPr lang="pl-PL" sz="2000" dirty="0" smtClean="0">
                        <a:latin typeface="Arial CE" pitchFamily="34" charset="0"/>
                        <a:cs typeface="Arial CE" pitchFamily="34" charset="0"/>
                      </a:endParaRPr>
                    </a:p>
                    <a:p>
                      <a:r>
                        <a:rPr lang="pl-PL" sz="2000" b="1" dirty="0" smtClean="0">
                          <a:latin typeface="Arial CE" pitchFamily="34" charset="0"/>
                          <a:cs typeface="Arial CE" pitchFamily="34" charset="0"/>
                        </a:rPr>
                        <a:t>Instrukcja</a:t>
                      </a:r>
                      <a:r>
                        <a:rPr lang="pl-PL" sz="2000" dirty="0" smtClean="0">
                          <a:latin typeface="Arial CE" pitchFamily="34" charset="0"/>
                          <a:cs typeface="Arial CE" pitchFamily="34" charset="0"/>
                        </a:rPr>
                        <a:t>  </a:t>
                      </a:r>
                    </a:p>
                    <a:p>
                      <a:r>
                        <a:rPr lang="pl-PL" sz="2000" dirty="0" smtClean="0">
                          <a:latin typeface="Arial CE" pitchFamily="34" charset="0"/>
                          <a:cs typeface="Arial CE" pitchFamily="34" charset="0"/>
                        </a:rPr>
                        <a:t>                  [A1] </a:t>
                      </a:r>
                      <a:r>
                        <a:rPr lang="pl-PL" sz="2000" baseline="0" dirty="0" smtClean="0">
                          <a:solidFill>
                            <a:schemeClr val="tx1"/>
                          </a:solidFill>
                          <a:latin typeface="Arial CE" pitchFamily="34" charset="0"/>
                          <a:cs typeface="Arial CE" pitchFamily="34" charset="0"/>
                        </a:rPr>
                        <a:t>= [B1]^2 – 4*[C1]</a:t>
                      </a:r>
                      <a:endParaRPr lang="pl-PL" sz="2000" dirty="0">
                        <a:latin typeface="Arial CE" pitchFamily="34" charset="0"/>
                        <a:cs typeface="Arial CE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2075" tIns="46038" rIns="92075" bIns="46038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l-PL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Instrukcja </a:t>
            </a:r>
            <a:r>
              <a:rPr lang="pl-PL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deklaracji</a:t>
            </a:r>
            <a:endParaRPr lang="pl-PL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 CE" charset="-18"/>
            </a:endParaRPr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>
          <a:xfrm>
            <a:off x="179388" y="1600200"/>
            <a:ext cx="8507412" cy="4525963"/>
          </a:xfrm>
        </p:spPr>
        <p:txBody>
          <a:bodyPr lIns="92075" tIns="46038" rIns="92075" bIns="46038"/>
          <a:lstStyle/>
          <a:p>
            <a:pPr algn="ctr" eaLnBrk="1" hangingPunct="1">
              <a:buFontTx/>
              <a:buNone/>
            </a:pPr>
            <a:r>
              <a:rPr lang="pl-PL" b="1" i="1" smtClean="0">
                <a:solidFill>
                  <a:srgbClr val="FFC000"/>
                </a:solidFill>
                <a:latin typeface="Verdana" pitchFamily="34" charset="0"/>
              </a:rPr>
              <a:t/>
            </a:r>
            <a:br>
              <a:rPr lang="pl-PL" b="1" i="1" smtClean="0">
                <a:solidFill>
                  <a:srgbClr val="FFC000"/>
                </a:solidFill>
                <a:latin typeface="Verdana" pitchFamily="34" charset="0"/>
              </a:rPr>
            </a:br>
            <a:r>
              <a:rPr lang="pl-PL" b="1" i="1" smtClean="0">
                <a:solidFill>
                  <a:srgbClr val="FFC000"/>
                </a:solidFill>
                <a:latin typeface="Verdana" pitchFamily="34" charset="0"/>
              </a:rPr>
              <a:t>Dim</a:t>
            </a:r>
            <a:r>
              <a:rPr lang="pl-PL" i="1" smtClean="0">
                <a:solidFill>
                  <a:srgbClr val="FFC000"/>
                </a:solidFill>
                <a:latin typeface="Verdana" pitchFamily="34" charset="0"/>
              </a:rPr>
              <a:t> zmienna1 </a:t>
            </a:r>
            <a:r>
              <a:rPr lang="pl-PL" b="1" i="1" smtClean="0">
                <a:solidFill>
                  <a:srgbClr val="FFC000"/>
                </a:solidFill>
                <a:latin typeface="Verdana" pitchFamily="34" charset="0"/>
              </a:rPr>
              <a:t>As</a:t>
            </a:r>
            <a:r>
              <a:rPr lang="pl-PL" i="1" smtClean="0">
                <a:solidFill>
                  <a:srgbClr val="FFC000"/>
                </a:solidFill>
                <a:latin typeface="Verdana" pitchFamily="34" charset="0"/>
              </a:rPr>
              <a:t> typ1, zmienna2 </a:t>
            </a:r>
            <a:r>
              <a:rPr lang="pl-PL" b="1" i="1" smtClean="0">
                <a:solidFill>
                  <a:srgbClr val="FFC000"/>
                </a:solidFill>
                <a:latin typeface="Verdana" pitchFamily="34" charset="0"/>
              </a:rPr>
              <a:t>As</a:t>
            </a:r>
            <a:r>
              <a:rPr lang="pl-PL" i="1" smtClean="0">
                <a:solidFill>
                  <a:srgbClr val="FFC000"/>
                </a:solidFill>
                <a:latin typeface="Verdana" pitchFamily="34" charset="0"/>
              </a:rPr>
              <a:t> typ2, ...</a:t>
            </a:r>
          </a:p>
        </p:txBody>
      </p:sp>
      <p:sp>
        <p:nvSpPr>
          <p:cNvPr id="19460" name="Rectangle 4"/>
          <p:cNvSpPr>
            <a:spLocks noChangeArrowheads="1"/>
          </p:cNvSpPr>
          <p:nvPr/>
        </p:nvSpPr>
        <p:spPr bwMode="auto">
          <a:xfrm>
            <a:off x="669925" y="2955925"/>
            <a:ext cx="7142163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defTabSz="762000" eaLnBrk="0" hangingPunct="0"/>
            <a:r>
              <a:rPr lang="pl-PL" sz="2400">
                <a:latin typeface="Times New Roman" pitchFamily="18" charset="0"/>
              </a:rPr>
              <a:t>Przykład:</a:t>
            </a:r>
          </a:p>
          <a:p>
            <a:pPr defTabSz="762000" eaLnBrk="0" hangingPunct="0"/>
            <a:r>
              <a:rPr lang="pl-PL" sz="2400">
                <a:latin typeface="Times New Roman" pitchFamily="18" charset="0"/>
              </a:rPr>
              <a:t>	</a:t>
            </a:r>
            <a:r>
              <a:rPr lang="en-US" sz="2400" b="1"/>
              <a:t>Dim</a:t>
            </a:r>
            <a:r>
              <a:rPr lang="en-US" sz="2400"/>
              <a:t> liczba, numer As Double, napis As String</a:t>
            </a:r>
            <a:endParaRPr lang="pl-PL" sz="24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ymbol zastępczy tekstu 10"/>
          <p:cNvSpPr>
            <a:spLocks noGrp="1"/>
          </p:cNvSpPr>
          <p:nvPr>
            <p:ph type="body" idx="1"/>
          </p:nvPr>
        </p:nvSpPr>
        <p:spPr>
          <a:xfrm>
            <a:off x="0" y="285750"/>
            <a:ext cx="9144000" cy="6072188"/>
          </a:xfrm>
        </p:spPr>
        <p:txBody>
          <a:bodyPr/>
          <a:lstStyle/>
          <a:p>
            <a:pPr algn="ctr" eaLnBrk="1" hangingPunct="1"/>
            <a:r>
              <a:rPr lang="pl-PL" sz="2800" b="1" smtClean="0">
                <a:latin typeface="Verdana" pitchFamily="34" charset="0"/>
              </a:rPr>
              <a:t>Zmienne związane ze strukturą arkusza kalkulacyjnego</a:t>
            </a:r>
          </a:p>
          <a:p>
            <a:pPr eaLnBrk="1" hangingPunct="1"/>
            <a:endParaRPr lang="pl-PL" sz="1800" smtClean="0">
              <a:latin typeface="Verdana" pitchFamily="34" charset="0"/>
            </a:endParaRPr>
          </a:p>
          <a:p>
            <a:pPr algn="ctr" eaLnBrk="1" hangingPunct="1"/>
            <a:r>
              <a:rPr lang="pl-PL" smtClean="0">
                <a:latin typeface="Verdana" pitchFamily="34" charset="0"/>
              </a:rPr>
              <a:t/>
            </a:r>
            <a:br>
              <a:rPr lang="pl-PL" smtClean="0">
                <a:latin typeface="Verdana" pitchFamily="34" charset="0"/>
              </a:rPr>
            </a:br>
            <a:r>
              <a:rPr lang="pl-PL" smtClean="0">
                <a:latin typeface="Verdana" pitchFamily="34" charset="0"/>
              </a:rPr>
              <a:t/>
            </a:r>
            <a:br>
              <a:rPr lang="pl-PL" smtClean="0">
                <a:latin typeface="Verdana" pitchFamily="34" charset="0"/>
              </a:rPr>
            </a:br>
            <a:r>
              <a:rPr lang="pl-PL" smtClean="0">
                <a:latin typeface="Verdana" pitchFamily="34" charset="0"/>
              </a:rPr>
              <a:t/>
            </a:r>
            <a:br>
              <a:rPr lang="pl-PL" smtClean="0">
                <a:latin typeface="Verdana" pitchFamily="34" charset="0"/>
              </a:rPr>
            </a:br>
            <a:r>
              <a:rPr lang="pl-PL" b="1" smtClean="0">
                <a:latin typeface="Verdana" pitchFamily="34" charset="0"/>
              </a:rPr>
              <a:t>Range[„A1”]  </a:t>
            </a:r>
            <a:r>
              <a:rPr lang="pl-PL" smtClean="0">
                <a:solidFill>
                  <a:srgbClr val="FFC000"/>
                </a:solidFill>
                <a:latin typeface="Verdana" pitchFamily="34" charset="0"/>
              </a:rPr>
              <a:t>lub krócej</a:t>
            </a:r>
            <a:r>
              <a:rPr lang="pl-PL" smtClean="0">
                <a:latin typeface="Verdana" pitchFamily="34" charset="0"/>
              </a:rPr>
              <a:t> </a:t>
            </a:r>
            <a:r>
              <a:rPr lang="pl-PL" b="1" smtClean="0">
                <a:latin typeface="Verdana" pitchFamily="34" charset="0"/>
              </a:rPr>
              <a:t>[A1] </a:t>
            </a:r>
            <a:r>
              <a:rPr lang="pl-PL" smtClean="0">
                <a:solidFill>
                  <a:srgbClr val="FFC000"/>
                </a:solidFill>
                <a:latin typeface="Verdana" pitchFamily="34" charset="0"/>
              </a:rPr>
              <a:t>oznacza komórkę A1 arkusza</a:t>
            </a:r>
          </a:p>
          <a:p>
            <a:pPr algn="ctr" eaLnBrk="1" hangingPunct="1"/>
            <a:endParaRPr lang="pl-PL" smtClean="0">
              <a:solidFill>
                <a:srgbClr val="FFC000"/>
              </a:solidFill>
              <a:latin typeface="Verdana" pitchFamily="34" charset="0"/>
            </a:endParaRPr>
          </a:p>
          <a:p>
            <a:pPr algn="ctr" eaLnBrk="1" hangingPunct="1"/>
            <a:r>
              <a:rPr lang="pl-PL" b="1" smtClean="0">
                <a:latin typeface="Verdana" pitchFamily="34" charset="0"/>
              </a:rPr>
              <a:t>Range[„B1:D3”]  </a:t>
            </a:r>
            <a:r>
              <a:rPr lang="pl-PL" smtClean="0">
                <a:solidFill>
                  <a:srgbClr val="FFC000"/>
                </a:solidFill>
                <a:latin typeface="Verdana" pitchFamily="34" charset="0"/>
              </a:rPr>
              <a:t>lub krócej</a:t>
            </a:r>
            <a:r>
              <a:rPr lang="pl-PL" smtClean="0">
                <a:latin typeface="Verdana" pitchFamily="34" charset="0"/>
              </a:rPr>
              <a:t> </a:t>
            </a:r>
            <a:r>
              <a:rPr lang="pl-PL" b="1" smtClean="0">
                <a:latin typeface="Verdana" pitchFamily="34" charset="0"/>
              </a:rPr>
              <a:t>[A1:D3] </a:t>
            </a:r>
            <a:r>
              <a:rPr lang="pl-PL" smtClean="0">
                <a:solidFill>
                  <a:srgbClr val="FFC000"/>
                </a:solidFill>
                <a:latin typeface="Verdana" pitchFamily="34" charset="0"/>
              </a:rPr>
              <a:t>oznacza zakres A1:D3 arkusza kalkulacyjnego</a:t>
            </a:r>
            <a:br>
              <a:rPr lang="pl-PL" smtClean="0">
                <a:solidFill>
                  <a:srgbClr val="FFC000"/>
                </a:solidFill>
                <a:latin typeface="Verdana" pitchFamily="34" charset="0"/>
              </a:rPr>
            </a:br>
            <a:r>
              <a:rPr lang="pl-PL" smtClean="0">
                <a:solidFill>
                  <a:srgbClr val="FFC000"/>
                </a:solidFill>
                <a:latin typeface="Verdana" pitchFamily="34" charset="0"/>
              </a:rPr>
              <a:t/>
            </a:r>
            <a:br>
              <a:rPr lang="pl-PL" smtClean="0">
                <a:solidFill>
                  <a:srgbClr val="FFC000"/>
                </a:solidFill>
                <a:latin typeface="Verdana" pitchFamily="34" charset="0"/>
              </a:rPr>
            </a:br>
            <a:r>
              <a:rPr lang="pl-PL" b="1" smtClean="0">
                <a:latin typeface="Verdana" pitchFamily="34" charset="0"/>
              </a:rPr>
              <a:t>ActiveCell</a:t>
            </a:r>
            <a:r>
              <a:rPr lang="pl-PL" smtClean="0">
                <a:solidFill>
                  <a:srgbClr val="FFC000"/>
                </a:solidFill>
                <a:latin typeface="Verdana" pitchFamily="34" charset="0"/>
              </a:rPr>
              <a:t> oznacza wybraną (aktywną) komórkę arkusza</a:t>
            </a:r>
          </a:p>
          <a:p>
            <a:pPr algn="ctr" eaLnBrk="1" hangingPunct="1"/>
            <a:endParaRPr lang="pl-PL" smtClean="0">
              <a:solidFill>
                <a:srgbClr val="FFC000"/>
              </a:solidFill>
              <a:latin typeface="Verdana" pitchFamily="34" charset="0"/>
            </a:endParaRPr>
          </a:p>
          <a:p>
            <a:pPr algn="ctr" eaLnBrk="1" hangingPunct="1"/>
            <a:r>
              <a:rPr lang="pl-PL" b="1" smtClean="0">
                <a:latin typeface="Verdana" pitchFamily="34" charset="0"/>
              </a:rPr>
              <a:t>Selection</a:t>
            </a:r>
            <a:r>
              <a:rPr lang="pl-PL" smtClean="0">
                <a:solidFill>
                  <a:srgbClr val="FFC000"/>
                </a:solidFill>
                <a:latin typeface="Verdana" pitchFamily="34" charset="0"/>
              </a:rPr>
              <a:t> oznacza wybrany (zaznaczony) zakres arkusza</a:t>
            </a:r>
          </a:p>
          <a:p>
            <a:pPr algn="ctr" eaLnBrk="1" hangingPunct="1"/>
            <a:endParaRPr lang="pl-PL" smtClean="0">
              <a:solidFill>
                <a:srgbClr val="FFC000"/>
              </a:solidFill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755650" y="274638"/>
            <a:ext cx="7775575" cy="1068387"/>
          </a:xfrm>
        </p:spPr>
        <p:txBody>
          <a:bodyPr/>
          <a:lstStyle/>
          <a:p>
            <a:pPr eaLnBrk="1" hangingPunct="1"/>
            <a:r>
              <a:rPr lang="pl-PL" sz="2800" b="1" i="1" smtClean="0">
                <a:solidFill>
                  <a:srgbClr val="C00000"/>
                </a:solidFill>
                <a:latin typeface="Verdana" pitchFamily="34" charset="0"/>
              </a:rPr>
              <a:t>Typ obiektowy Range – struktura arkusza kalkulacyjnego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>
          <a:xfrm>
            <a:off x="250825" y="1412875"/>
            <a:ext cx="8713788" cy="5329238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pl-PL" sz="1800" b="1" smtClean="0">
                <a:solidFill>
                  <a:srgbClr val="FFC000"/>
                </a:solidFill>
                <a:latin typeface="Verdana" pitchFamily="34" charset="0"/>
              </a:rPr>
              <a:t>ActiveCell.FormulaR1C1 </a:t>
            </a:r>
            <a:r>
              <a:rPr lang="pl-PL" sz="1800" smtClean="0">
                <a:solidFill>
                  <a:srgbClr val="CC3300"/>
                </a:solidFill>
              </a:rPr>
              <a:t/>
            </a:r>
            <a:br>
              <a:rPr lang="pl-PL" sz="1800" smtClean="0">
                <a:solidFill>
                  <a:srgbClr val="CC3300"/>
                </a:solidFill>
              </a:rPr>
            </a:br>
            <a:r>
              <a:rPr lang="pl-PL" sz="1800" smtClean="0"/>
              <a:t>	przechowuje wartość wybranej komórki</a:t>
            </a:r>
          </a:p>
          <a:p>
            <a:pPr eaLnBrk="1" hangingPunct="1">
              <a:lnSpc>
                <a:spcPct val="80000"/>
              </a:lnSpc>
            </a:pPr>
            <a:r>
              <a:rPr lang="pl-PL" sz="1800" b="1" smtClean="0">
                <a:solidFill>
                  <a:srgbClr val="FFC000"/>
                </a:solidFill>
                <a:latin typeface="Verdana" pitchFamily="34" charset="0"/>
              </a:rPr>
              <a:t>Selection.FormulaR1C1 </a:t>
            </a:r>
            <a:r>
              <a:rPr lang="pl-PL" sz="1800" smtClean="0">
                <a:solidFill>
                  <a:srgbClr val="CC3300"/>
                </a:solidFill>
              </a:rPr>
              <a:t/>
            </a:r>
            <a:br>
              <a:rPr lang="pl-PL" sz="1800" smtClean="0">
                <a:solidFill>
                  <a:srgbClr val="CC3300"/>
                </a:solidFill>
              </a:rPr>
            </a:br>
            <a:r>
              <a:rPr lang="pl-PL" sz="1800" smtClean="0"/>
              <a:t>	pozwala wpisać wartości do wybranego zakresu komórek</a:t>
            </a:r>
          </a:p>
          <a:p>
            <a:pPr eaLnBrk="1" hangingPunct="1">
              <a:lnSpc>
                <a:spcPct val="80000"/>
              </a:lnSpc>
            </a:pPr>
            <a:r>
              <a:rPr lang="pl-PL" sz="1800" b="1" smtClean="0">
                <a:solidFill>
                  <a:srgbClr val="FFC000"/>
                </a:solidFill>
                <a:latin typeface="Verdana" pitchFamily="34" charset="0"/>
              </a:rPr>
              <a:t>Range("A1:C5").FormulaR1C1</a:t>
            </a:r>
            <a:r>
              <a:rPr lang="pl-PL" sz="1800" smtClean="0"/>
              <a:t/>
            </a:r>
            <a:br>
              <a:rPr lang="pl-PL" sz="1800" smtClean="0"/>
            </a:br>
            <a:r>
              <a:rPr lang="pl-PL" sz="1800" b="1" smtClean="0">
                <a:solidFill>
                  <a:srgbClr val="FFC000"/>
                </a:solidFill>
                <a:latin typeface="Verdana" pitchFamily="34" charset="0"/>
              </a:rPr>
              <a:t>Range("A1:C5").Value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pl-PL" sz="1800" smtClean="0"/>
              <a:t>	  	pozwala wpisać formuły lub wartości do zakresu „A1:C5”</a:t>
            </a:r>
          </a:p>
          <a:p>
            <a:pPr eaLnBrk="1" hangingPunct="1">
              <a:lnSpc>
                <a:spcPct val="80000"/>
              </a:lnSpc>
            </a:pPr>
            <a:r>
              <a:rPr lang="pl-PL" sz="1800" b="1" smtClean="0">
                <a:solidFill>
                  <a:srgbClr val="FFC000"/>
                </a:solidFill>
                <a:latin typeface="Verdana" pitchFamily="34" charset="0"/>
              </a:rPr>
              <a:t>Selection.Cells(1,2).FormulaR1C1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pl-PL" sz="1800" b="1" smtClean="0">
                <a:solidFill>
                  <a:srgbClr val="FFC000"/>
                </a:solidFill>
                <a:latin typeface="Verdana" pitchFamily="34" charset="0"/>
              </a:rPr>
              <a:t>	Selection.Cells(1,2).Value </a:t>
            </a:r>
            <a:r>
              <a:rPr lang="pl-PL" sz="1800" smtClean="0">
                <a:solidFill>
                  <a:srgbClr val="CC3300"/>
                </a:solidFill>
              </a:rPr>
              <a:t/>
            </a:r>
            <a:br>
              <a:rPr lang="pl-PL" sz="1800" smtClean="0">
                <a:solidFill>
                  <a:srgbClr val="CC3300"/>
                </a:solidFill>
              </a:rPr>
            </a:br>
            <a:r>
              <a:rPr lang="pl-PL" sz="1800" smtClean="0"/>
              <a:t>	pozwala wpisać formuły lub wartości do komórki w pierwszym wierszu i 	drugiej kolumnie w wybranym obszarze.</a:t>
            </a:r>
          </a:p>
          <a:p>
            <a:pPr eaLnBrk="1" hangingPunct="1">
              <a:lnSpc>
                <a:spcPct val="80000"/>
              </a:lnSpc>
            </a:pPr>
            <a:r>
              <a:rPr lang="pl-PL" sz="1800" b="1" smtClean="0">
                <a:solidFill>
                  <a:srgbClr val="FFC000"/>
                </a:solidFill>
                <a:latin typeface="Verdana" pitchFamily="34" charset="0"/>
              </a:rPr>
              <a:t>Range("A1:C5").Cells(5).FormulaR1C1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pl-PL" sz="1800" b="1" smtClean="0">
                <a:solidFill>
                  <a:srgbClr val="FFC000"/>
                </a:solidFill>
                <a:latin typeface="Verdana" pitchFamily="34" charset="0"/>
              </a:rPr>
              <a:t>	Range("A1:C5").Cells(5).Value </a:t>
            </a:r>
            <a:r>
              <a:rPr lang="pl-PL" sz="1800" smtClean="0">
                <a:solidFill>
                  <a:srgbClr val="CC3300"/>
                </a:solidFill>
              </a:rPr>
              <a:t/>
            </a:r>
            <a:br>
              <a:rPr lang="pl-PL" sz="1800" smtClean="0">
                <a:solidFill>
                  <a:srgbClr val="CC3300"/>
                </a:solidFill>
              </a:rPr>
            </a:br>
            <a:r>
              <a:rPr lang="pl-PL" sz="1800" smtClean="0"/>
              <a:t>	pozwala wpisać formuły lub wartości do 5. komórki w zakresie „A1:C5” tj. 	komórki B2.</a:t>
            </a:r>
          </a:p>
          <a:p>
            <a:pPr eaLnBrk="1" hangingPunct="1">
              <a:lnSpc>
                <a:spcPct val="80000"/>
              </a:lnSpc>
            </a:pPr>
            <a:r>
              <a:rPr lang="pl-PL" sz="1800" b="1" smtClean="0">
                <a:solidFill>
                  <a:srgbClr val="FFC000"/>
                </a:solidFill>
                <a:latin typeface="Verdana" pitchFamily="34" charset="0"/>
              </a:rPr>
              <a:t>Range("A1:C5").Cells.Count</a:t>
            </a:r>
            <a:r>
              <a:rPr lang="pl-PL" sz="1800" smtClean="0"/>
              <a:t/>
            </a:r>
            <a:br>
              <a:rPr lang="pl-PL" sz="1800" smtClean="0"/>
            </a:br>
            <a:r>
              <a:rPr lang="pl-PL" sz="1800" smtClean="0"/>
              <a:t>	podaje liczbę komórek w zakresie, w tym przypadku 15.</a:t>
            </a:r>
          </a:p>
          <a:p>
            <a:pPr eaLnBrk="1" hangingPunct="1">
              <a:lnSpc>
                <a:spcPct val="80000"/>
              </a:lnSpc>
            </a:pPr>
            <a:r>
              <a:rPr lang="pl-PL" sz="1800" b="1" smtClean="0">
                <a:solidFill>
                  <a:srgbClr val="FFC000"/>
                </a:solidFill>
                <a:latin typeface="Verdana" pitchFamily="34" charset="0"/>
              </a:rPr>
              <a:t>Range("A1:C5").Columns.Count </a:t>
            </a:r>
            <a:r>
              <a:rPr lang="pl-PL" sz="1800" smtClean="0"/>
              <a:t/>
            </a:r>
            <a:br>
              <a:rPr lang="pl-PL" sz="1800" smtClean="0"/>
            </a:br>
            <a:r>
              <a:rPr lang="pl-PL" sz="1800" smtClean="0"/>
              <a:t>	podaje liczbę kolumn w zakresie, w tym przypadku 3.</a:t>
            </a:r>
          </a:p>
          <a:p>
            <a:pPr eaLnBrk="1" hangingPunct="1">
              <a:lnSpc>
                <a:spcPct val="80000"/>
              </a:lnSpc>
            </a:pPr>
            <a:r>
              <a:rPr lang="pl-PL" sz="1800" b="1" smtClean="0">
                <a:solidFill>
                  <a:srgbClr val="FFC000"/>
                </a:solidFill>
                <a:latin typeface="Verdana" pitchFamily="34" charset="0"/>
              </a:rPr>
              <a:t>Range("A1:C5").Rows.Count </a:t>
            </a:r>
            <a:r>
              <a:rPr lang="pl-PL" sz="1800" smtClean="0"/>
              <a:t/>
            </a:r>
            <a:br>
              <a:rPr lang="pl-PL" sz="1800" smtClean="0"/>
            </a:br>
            <a:r>
              <a:rPr lang="pl-PL" sz="1800" smtClean="0"/>
              <a:t>	podaje liczbę wierszy w zakresie, w tym przypadku 5.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2075" tIns="46038" rIns="92075" bIns="46038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l-PL" dirty="0">
                <a:solidFill>
                  <a:srgbClr val="CC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Instrukcja przypisania</a:t>
            </a:r>
            <a:endParaRPr lang="pl-PL" dirty="0">
              <a:solidFill>
                <a:srgbClr val="CC3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 CE" charset="-18"/>
            </a:endParaRPr>
          </a:p>
        </p:txBody>
      </p:sp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/>
        <p:txBody>
          <a:bodyPr lIns="92075" tIns="46038" rIns="92075" bIns="46038"/>
          <a:lstStyle/>
          <a:p>
            <a:pPr algn="ctr" eaLnBrk="1" hangingPunct="1">
              <a:buFontTx/>
              <a:buNone/>
            </a:pPr>
            <a:r>
              <a:rPr lang="pl-PL" b="1" i="1" smtClean="0">
                <a:solidFill>
                  <a:srgbClr val="FFC000"/>
                </a:solidFill>
                <a:latin typeface="Verdana" pitchFamily="34" charset="0"/>
              </a:rPr>
              <a:t>zmienna = wyrażenie</a:t>
            </a:r>
          </a:p>
        </p:txBody>
      </p:sp>
      <p:sp>
        <p:nvSpPr>
          <p:cNvPr id="22532" name="Rectangle 4"/>
          <p:cNvSpPr>
            <a:spLocks noChangeArrowheads="1"/>
          </p:cNvSpPr>
          <p:nvPr/>
        </p:nvSpPr>
        <p:spPr bwMode="auto">
          <a:xfrm>
            <a:off x="669925" y="2955925"/>
            <a:ext cx="4060825" cy="2678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defTabSz="762000" eaLnBrk="0" hangingPunct="0"/>
            <a:r>
              <a:rPr lang="pl-PL" sz="2400">
                <a:latin typeface="Verdana" pitchFamily="34" charset="0"/>
              </a:rPr>
              <a:t>Przykłady:</a:t>
            </a:r>
          </a:p>
          <a:p>
            <a:pPr defTabSz="762000" eaLnBrk="0" hangingPunct="0"/>
            <a:r>
              <a:rPr lang="pl-PL" sz="2400">
                <a:latin typeface="Verdana" pitchFamily="34" charset="0"/>
              </a:rPr>
              <a:t>	a = 1</a:t>
            </a:r>
          </a:p>
          <a:p>
            <a:pPr defTabSz="762000" eaLnBrk="0" hangingPunct="0"/>
            <a:r>
              <a:rPr lang="pl-PL" sz="2400">
                <a:latin typeface="Verdana" pitchFamily="34" charset="0"/>
              </a:rPr>
              <a:t>	delta = b*b - 4*a*c</a:t>
            </a:r>
          </a:p>
          <a:p>
            <a:pPr defTabSz="762000" eaLnBrk="0" hangingPunct="0"/>
            <a:r>
              <a:rPr lang="pl-PL" sz="2400">
                <a:latin typeface="Verdana" pitchFamily="34" charset="0"/>
              </a:rPr>
              <a:t>	x = x+1</a:t>
            </a:r>
          </a:p>
          <a:p>
            <a:pPr defTabSz="762000" eaLnBrk="0" hangingPunct="0"/>
            <a:r>
              <a:rPr lang="pl-PL" sz="2400">
                <a:latin typeface="Verdana" pitchFamily="34" charset="0"/>
              </a:rPr>
              <a:t>	warunek = (a&gt;b)</a:t>
            </a:r>
            <a:br>
              <a:rPr lang="pl-PL" sz="2400">
                <a:latin typeface="Verdana" pitchFamily="34" charset="0"/>
              </a:rPr>
            </a:br>
            <a:r>
              <a:rPr lang="pl-PL" sz="2400">
                <a:latin typeface="Verdana" pitchFamily="34" charset="0"/>
              </a:rPr>
              <a:t>	[c3]=5</a:t>
            </a:r>
          </a:p>
          <a:p>
            <a:pPr defTabSz="762000" eaLnBrk="0" hangingPunct="0"/>
            <a:r>
              <a:rPr lang="pl-PL" sz="2400">
                <a:latin typeface="Verdana" pitchFamily="34" charset="0"/>
              </a:rPr>
              <a:t>	ActiveCell=[c3]+1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2075" tIns="46038" rIns="92075" bIns="46038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l-PL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Instrukcja wywołania procedury</a:t>
            </a:r>
            <a:endParaRPr lang="pl-PL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 CE" charset="-18"/>
            </a:endParaRPr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/>
        <p:txBody>
          <a:bodyPr lIns="92075" tIns="46038" rIns="92075" bIns="46038"/>
          <a:lstStyle/>
          <a:p>
            <a:pPr eaLnBrk="1" hangingPunct="1">
              <a:buFontTx/>
              <a:buNone/>
            </a:pPr>
            <a:r>
              <a:rPr lang="pl-PL" b="1" i="1" smtClean="0">
                <a:solidFill>
                  <a:srgbClr val="FFC000"/>
                </a:solidFill>
                <a:latin typeface="Verdana" pitchFamily="34" charset="0"/>
              </a:rPr>
              <a:t>nazwa-procedury parametr1,parametr2,..</a:t>
            </a:r>
          </a:p>
          <a:p>
            <a:pPr eaLnBrk="1" hangingPunct="1">
              <a:buFontTx/>
              <a:buNone/>
            </a:pPr>
            <a:endParaRPr lang="pl-PL" i="1" smtClean="0">
              <a:solidFill>
                <a:srgbClr val="FF3300"/>
              </a:solidFill>
            </a:endParaRPr>
          </a:p>
          <a:p>
            <a:pPr eaLnBrk="1" hangingPunct="1">
              <a:buFontTx/>
              <a:buNone/>
            </a:pPr>
            <a:r>
              <a:rPr lang="pl-PL" smtClean="0"/>
              <a:t>Przykład:</a:t>
            </a:r>
          </a:p>
          <a:p>
            <a:pPr eaLnBrk="1" hangingPunct="1">
              <a:buFontTx/>
              <a:buNone/>
            </a:pPr>
            <a:r>
              <a:rPr lang="pl-PL" smtClean="0"/>
              <a:t>	MsgBox „Dzień dobry"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2075" tIns="46038" rIns="92075" bIns="46038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l-PL" dirty="0">
                <a:solidFill>
                  <a:srgbClr val="CC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Procedury i funkcje</a:t>
            </a:r>
            <a:endParaRPr lang="pl-PL" dirty="0">
              <a:solidFill>
                <a:srgbClr val="CC3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 CE" charset="-18"/>
            </a:endParaRP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>
          <a:xfrm>
            <a:off x="1187450" y="1916113"/>
            <a:ext cx="7651750" cy="3875087"/>
          </a:xfrm>
        </p:spPr>
        <p:txBody>
          <a:bodyPr lIns="92075" tIns="46038" rIns="92075" bIns="46038">
            <a:normAutofit lnSpcReduction="10000"/>
          </a:bodyPr>
          <a:lstStyle/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tx1"/>
              </a:buClr>
              <a:buFontTx/>
              <a:buNone/>
              <a:defRPr/>
            </a:pPr>
            <a:r>
              <a:rPr lang="pl-PL" sz="2800" b="1" i="1" dirty="0" err="1">
                <a:solidFill>
                  <a:srgbClr val="FFC000"/>
                </a:solidFill>
                <a:latin typeface="Verdana" pitchFamily="34" charset="0"/>
              </a:rPr>
              <a:t>Sub</a:t>
            </a:r>
            <a:r>
              <a:rPr lang="pl-PL" sz="2800" i="1" dirty="0">
                <a:solidFill>
                  <a:srgbClr val="FFC000"/>
                </a:solidFill>
                <a:latin typeface="Verdana" pitchFamily="34" charset="0"/>
              </a:rPr>
              <a:t> nazwa (</a:t>
            </a:r>
            <a:r>
              <a:rPr lang="pl-PL" sz="2800" i="1" dirty="0" err="1">
                <a:solidFill>
                  <a:srgbClr val="FFC000"/>
                </a:solidFill>
                <a:latin typeface="Verdana" pitchFamily="34" charset="0"/>
              </a:rPr>
              <a:t>lista_argumentów</a:t>
            </a:r>
            <a:r>
              <a:rPr lang="pl-PL" sz="2800" i="1" dirty="0">
                <a:solidFill>
                  <a:srgbClr val="FFC000"/>
                </a:solidFill>
                <a:latin typeface="Verdana" pitchFamily="34" charset="0"/>
              </a:rPr>
              <a:t>)</a:t>
            </a:r>
          </a:p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tx1"/>
              </a:buClr>
              <a:buFontTx/>
              <a:buNone/>
              <a:defRPr/>
            </a:pPr>
            <a:r>
              <a:rPr lang="pl-PL" sz="2800" i="1" dirty="0">
                <a:solidFill>
                  <a:srgbClr val="FFC000"/>
                </a:solidFill>
                <a:latin typeface="Verdana" pitchFamily="34" charset="0"/>
              </a:rPr>
              <a:t>	instrukcje</a:t>
            </a:r>
            <a:endParaRPr lang="pl-PL" sz="2800" b="1" i="1" dirty="0">
              <a:solidFill>
                <a:srgbClr val="FFC000"/>
              </a:solidFill>
              <a:latin typeface="Verdana" pitchFamily="34" charset="0"/>
            </a:endParaRPr>
          </a:p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tx1"/>
              </a:buClr>
              <a:buFontTx/>
              <a:buNone/>
              <a:defRPr/>
            </a:pPr>
            <a:r>
              <a:rPr lang="pl-PL" sz="2800" b="1" i="1" dirty="0" err="1">
                <a:solidFill>
                  <a:srgbClr val="FFC000"/>
                </a:solidFill>
                <a:latin typeface="Verdana" pitchFamily="34" charset="0"/>
              </a:rPr>
              <a:t>End</a:t>
            </a:r>
            <a:r>
              <a:rPr lang="pl-PL" sz="2800" b="1" i="1" dirty="0">
                <a:solidFill>
                  <a:srgbClr val="FFC000"/>
                </a:solidFill>
                <a:latin typeface="Verdana" pitchFamily="34" charset="0"/>
              </a:rPr>
              <a:t> </a:t>
            </a:r>
            <a:r>
              <a:rPr lang="pl-PL" sz="2800" b="1" i="1" dirty="0" err="1">
                <a:solidFill>
                  <a:srgbClr val="FFC000"/>
                </a:solidFill>
                <a:latin typeface="Verdana" pitchFamily="34" charset="0"/>
              </a:rPr>
              <a:t>Sub</a:t>
            </a:r>
            <a:endParaRPr lang="pl-PL" sz="2800" b="1" i="1" dirty="0">
              <a:solidFill>
                <a:srgbClr val="FFC000"/>
              </a:solidFill>
              <a:latin typeface="Verdana" pitchFamily="34" charset="0"/>
            </a:endParaRPr>
          </a:p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tx1"/>
              </a:buClr>
              <a:buFontTx/>
              <a:buNone/>
              <a:defRPr/>
            </a:pPr>
            <a:endParaRPr lang="pl-PL" sz="2800" b="1" i="1" dirty="0">
              <a:solidFill>
                <a:srgbClr val="FFC000"/>
              </a:solidFill>
              <a:latin typeface="Verdana" pitchFamily="34" charset="0"/>
            </a:endParaRPr>
          </a:p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tx1"/>
              </a:buClr>
              <a:buFontTx/>
              <a:buNone/>
              <a:defRPr/>
            </a:pPr>
            <a:endParaRPr lang="pl-PL" sz="2800" b="1" i="1" dirty="0">
              <a:solidFill>
                <a:srgbClr val="FFC000"/>
              </a:solidFill>
              <a:latin typeface="Verdana" pitchFamily="34" charset="0"/>
            </a:endParaRPr>
          </a:p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tx1"/>
              </a:buClr>
              <a:buFontTx/>
              <a:buNone/>
              <a:defRPr/>
            </a:pPr>
            <a:r>
              <a:rPr lang="pl-PL" sz="2800" b="1" i="1" dirty="0" err="1">
                <a:solidFill>
                  <a:srgbClr val="FFC000"/>
                </a:solidFill>
                <a:latin typeface="Verdana" pitchFamily="34" charset="0"/>
              </a:rPr>
              <a:t>Function</a:t>
            </a:r>
            <a:r>
              <a:rPr lang="pl-PL" sz="2800" i="1" dirty="0">
                <a:solidFill>
                  <a:srgbClr val="FFC000"/>
                </a:solidFill>
                <a:latin typeface="Verdana" pitchFamily="34" charset="0"/>
              </a:rPr>
              <a:t> nazwa (</a:t>
            </a:r>
            <a:r>
              <a:rPr lang="pl-PL" sz="2800" i="1" dirty="0" err="1">
                <a:solidFill>
                  <a:srgbClr val="FFC000"/>
                </a:solidFill>
                <a:latin typeface="Verdana" pitchFamily="34" charset="0"/>
              </a:rPr>
              <a:t>lista_argumentów</a:t>
            </a:r>
            <a:r>
              <a:rPr lang="pl-PL" sz="2800" i="1" dirty="0">
                <a:solidFill>
                  <a:srgbClr val="FFC000"/>
                </a:solidFill>
                <a:latin typeface="Verdana" pitchFamily="34" charset="0"/>
              </a:rPr>
              <a:t>) </a:t>
            </a:r>
            <a:r>
              <a:rPr lang="pl-PL" sz="2800" b="1" i="1" dirty="0">
                <a:solidFill>
                  <a:srgbClr val="FFC000"/>
                </a:solidFill>
                <a:latin typeface="Verdana" pitchFamily="34" charset="0"/>
              </a:rPr>
              <a:t>As</a:t>
            </a:r>
            <a:r>
              <a:rPr lang="pl-PL" sz="2800" i="1" dirty="0">
                <a:solidFill>
                  <a:srgbClr val="FFC000"/>
                </a:solidFill>
                <a:latin typeface="Verdana" pitchFamily="34" charset="0"/>
              </a:rPr>
              <a:t> typ</a:t>
            </a:r>
          </a:p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tx1"/>
              </a:buClr>
              <a:buFontTx/>
              <a:buNone/>
              <a:defRPr/>
            </a:pPr>
            <a:r>
              <a:rPr lang="pl-PL" sz="2800" i="1" dirty="0">
                <a:solidFill>
                  <a:srgbClr val="FFC000"/>
                </a:solidFill>
                <a:latin typeface="Verdana" pitchFamily="34" charset="0"/>
              </a:rPr>
              <a:t>	instrukcje</a:t>
            </a:r>
          </a:p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tx1"/>
              </a:buClr>
              <a:buFontTx/>
              <a:buNone/>
              <a:defRPr/>
            </a:pPr>
            <a:r>
              <a:rPr lang="pl-PL" sz="2800" i="1" dirty="0">
                <a:solidFill>
                  <a:srgbClr val="FFC000"/>
                </a:solidFill>
                <a:latin typeface="Verdana" pitchFamily="34" charset="0"/>
              </a:rPr>
              <a:t>	nazwa = wyrażenie</a:t>
            </a:r>
            <a:endParaRPr lang="pl-PL" sz="2800" b="1" i="1" dirty="0">
              <a:solidFill>
                <a:srgbClr val="FFC000"/>
              </a:solidFill>
              <a:latin typeface="Verdana" pitchFamily="34" charset="0"/>
            </a:endParaRPr>
          </a:p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tx1"/>
              </a:buClr>
              <a:buFontTx/>
              <a:buNone/>
              <a:defRPr/>
            </a:pPr>
            <a:r>
              <a:rPr lang="pl-PL" sz="2800" b="1" i="1" dirty="0" err="1">
                <a:solidFill>
                  <a:srgbClr val="FFC000"/>
                </a:solidFill>
                <a:latin typeface="Verdana" pitchFamily="34" charset="0"/>
              </a:rPr>
              <a:t>End</a:t>
            </a:r>
            <a:r>
              <a:rPr lang="pl-PL" sz="2800" b="1" i="1" dirty="0">
                <a:solidFill>
                  <a:srgbClr val="FFC000"/>
                </a:solidFill>
                <a:latin typeface="Verdana" pitchFamily="34" charset="0"/>
              </a:rPr>
              <a:t> </a:t>
            </a:r>
            <a:r>
              <a:rPr lang="pl-PL" sz="2800" b="1" i="1" dirty="0" err="1">
                <a:solidFill>
                  <a:srgbClr val="FFC000"/>
                </a:solidFill>
                <a:latin typeface="Verdana" pitchFamily="34" charset="0"/>
              </a:rPr>
              <a:t>Function</a:t>
            </a:r>
            <a:endParaRPr lang="pl-PL" sz="2800" b="1" i="1" dirty="0">
              <a:solidFill>
                <a:srgbClr val="FFC000"/>
              </a:solidFill>
              <a:latin typeface="Verdana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2">
                <a:tint val="80000"/>
                <a:satMod val="400000"/>
              </a:schemeClr>
            </a:gs>
            <a:gs pos="25000">
              <a:schemeClr val="bg2">
                <a:tint val="83000"/>
                <a:satMod val="320000"/>
              </a:schemeClr>
            </a:gs>
            <a:gs pos="100000">
              <a:schemeClr val="bg2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96925"/>
          </a:xfrm>
        </p:spPr>
        <p:txBody>
          <a:bodyPr lIns="92075" tIns="46038" rIns="92075" bIns="46038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l-PL" dirty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Instrukcja warunkowa </a:t>
            </a:r>
            <a:r>
              <a:rPr lang="pl-PL" b="1" i="1" dirty="0" err="1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if</a:t>
            </a:r>
            <a:r>
              <a:rPr lang="pl-PL" dirty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- „jeżeli”</a:t>
            </a:r>
            <a:endParaRPr lang="pl-PL" dirty="0">
              <a:solidFill>
                <a:srgbClr val="92D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 CE" charset="-18"/>
            </a:endParaRP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57188" y="1357313"/>
            <a:ext cx="8501062" cy="4768850"/>
          </a:xfrm>
        </p:spPr>
        <p:txBody>
          <a:bodyPr lIns="92075" tIns="46038" rIns="92075" bIns="46038">
            <a:normAutofit fontScale="70000" lnSpcReduction="20000"/>
          </a:bodyPr>
          <a:lstStyle/>
          <a:p>
            <a:pPr marL="274320" indent="-274320" algn="just" eaLnBrk="1" fontAlgn="auto" hangingPunct="1"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r>
              <a:rPr lang="pl-PL" sz="2800" i="1" dirty="0" smtClean="0"/>
              <a:t>Wersja w jednej linii </a:t>
            </a:r>
          </a:p>
          <a:p>
            <a:pPr marL="274320" indent="-274320" algn="just" eaLnBrk="1" fontAlgn="auto" hangingPunct="1"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endParaRPr lang="pl-PL" sz="2800" i="1" dirty="0" smtClean="0"/>
          </a:p>
          <a:p>
            <a:pPr marL="274320" indent="-274320" algn="just" eaLnBrk="1" fontAlgn="auto" hangingPunct="1"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r>
              <a:rPr lang="en-US" sz="2800" b="1" i="1" dirty="0" smtClean="0">
                <a:solidFill>
                  <a:srgbClr val="CC3300"/>
                </a:solidFill>
                <a:latin typeface="Verdana" pitchFamily="34" charset="0"/>
              </a:rPr>
              <a:t>If</a:t>
            </a:r>
            <a:r>
              <a:rPr lang="pl-PL" sz="2800" b="1" i="1" dirty="0" smtClean="0">
                <a:solidFill>
                  <a:srgbClr val="CC3300"/>
                </a:solidFill>
                <a:latin typeface="Verdana" pitchFamily="34" charset="0"/>
              </a:rPr>
              <a:t> </a:t>
            </a:r>
            <a:r>
              <a:rPr lang="en-US" sz="2800" i="1" dirty="0" err="1" smtClean="0">
                <a:solidFill>
                  <a:srgbClr val="CC3300"/>
                </a:solidFill>
                <a:latin typeface="Verdana" pitchFamily="34" charset="0"/>
              </a:rPr>
              <a:t>warunek</a:t>
            </a:r>
            <a:r>
              <a:rPr lang="en-US" sz="2800" i="1" dirty="0" smtClean="0">
                <a:solidFill>
                  <a:srgbClr val="CC3300"/>
                </a:solidFill>
                <a:latin typeface="Verdana" pitchFamily="34" charset="0"/>
              </a:rPr>
              <a:t> </a:t>
            </a:r>
            <a:r>
              <a:rPr lang="en-US" sz="2800" b="1" i="1" dirty="0">
                <a:solidFill>
                  <a:srgbClr val="CC3300"/>
                </a:solidFill>
                <a:latin typeface="Verdana" pitchFamily="34" charset="0"/>
              </a:rPr>
              <a:t>Then</a:t>
            </a:r>
            <a:r>
              <a:rPr lang="en-US" sz="2800" i="1" dirty="0">
                <a:solidFill>
                  <a:srgbClr val="CC3300"/>
                </a:solidFill>
                <a:latin typeface="Verdana" pitchFamily="34" charset="0"/>
              </a:rPr>
              <a:t> </a:t>
            </a:r>
            <a:r>
              <a:rPr lang="en-US" sz="2800" i="1" dirty="0" err="1">
                <a:solidFill>
                  <a:srgbClr val="CC3300"/>
                </a:solidFill>
                <a:latin typeface="Verdana" pitchFamily="34" charset="0"/>
              </a:rPr>
              <a:t>instrukcje</a:t>
            </a:r>
            <a:r>
              <a:rPr lang="en-US" sz="2800" i="1" dirty="0">
                <a:solidFill>
                  <a:srgbClr val="CC3300"/>
                </a:solidFill>
                <a:latin typeface="Verdana" pitchFamily="34" charset="0"/>
              </a:rPr>
              <a:t> </a:t>
            </a:r>
            <a:r>
              <a:rPr lang="en-US" sz="2800" b="1" i="1" dirty="0">
                <a:solidFill>
                  <a:srgbClr val="CC3300"/>
                </a:solidFill>
                <a:latin typeface="Verdana" pitchFamily="34" charset="0"/>
              </a:rPr>
              <a:t>Else</a:t>
            </a:r>
            <a:r>
              <a:rPr lang="en-US" sz="2800" i="1" dirty="0">
                <a:solidFill>
                  <a:srgbClr val="CC3300"/>
                </a:solidFill>
                <a:latin typeface="Verdana" pitchFamily="34" charset="0"/>
              </a:rPr>
              <a:t> </a:t>
            </a:r>
            <a:r>
              <a:rPr lang="en-US" sz="2800" i="1" dirty="0" err="1">
                <a:solidFill>
                  <a:srgbClr val="CC3300"/>
                </a:solidFill>
                <a:latin typeface="Verdana" pitchFamily="34" charset="0"/>
              </a:rPr>
              <a:t>instrukcje_else</a:t>
            </a:r>
            <a:endParaRPr lang="pl-PL" sz="2800" i="1" dirty="0">
              <a:solidFill>
                <a:srgbClr val="CC3300"/>
              </a:solidFill>
              <a:latin typeface="Verdana" pitchFamily="34" charset="0"/>
            </a:endParaRPr>
          </a:p>
          <a:p>
            <a:pPr marL="274320" indent="-274320" algn="just" eaLnBrk="1" fontAlgn="auto" hangingPunct="1"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r>
              <a:rPr lang="pl-PL" sz="2400" i="1" dirty="0">
                <a:solidFill>
                  <a:srgbClr val="FFC000"/>
                </a:solidFill>
                <a:latin typeface="Verdana" pitchFamily="34" charset="0"/>
              </a:rPr>
              <a:t>	</a:t>
            </a:r>
          </a:p>
          <a:p>
            <a:pPr marL="274320" indent="-274320" algn="just" eaLnBrk="1" fontAlgn="auto" hangingPunct="1"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r>
              <a:rPr lang="pl-PL" sz="2900" i="1" dirty="0" smtClean="0"/>
              <a:t>Wersja</a:t>
            </a:r>
            <a:r>
              <a:rPr lang="pl-PL" sz="2400" i="1" dirty="0" smtClean="0"/>
              <a:t> </a:t>
            </a:r>
            <a:r>
              <a:rPr lang="pl-PL" sz="2900" i="1" dirty="0"/>
              <a:t>blokowa</a:t>
            </a:r>
            <a:endParaRPr lang="pl-PL" sz="2400" i="1" dirty="0"/>
          </a:p>
          <a:p>
            <a:pPr marL="274320" indent="-274320" algn="just" eaLnBrk="1" fontAlgn="auto" hangingPunct="1"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endParaRPr lang="pl-PL" sz="2400" i="1" dirty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r>
              <a:rPr lang="en-US" sz="2800" b="1" i="1" dirty="0">
                <a:solidFill>
                  <a:srgbClr val="CC3300"/>
                </a:solidFill>
                <a:latin typeface="Verdana" pitchFamily="34" charset="0"/>
              </a:rPr>
              <a:t>If</a:t>
            </a:r>
            <a:r>
              <a:rPr lang="en-US" sz="2800" i="1" dirty="0">
                <a:solidFill>
                  <a:srgbClr val="CC3300"/>
                </a:solidFill>
                <a:latin typeface="Verdana" pitchFamily="34" charset="0"/>
              </a:rPr>
              <a:t> </a:t>
            </a:r>
            <a:r>
              <a:rPr lang="en-US" sz="2800" i="1" dirty="0" err="1" smtClean="0">
                <a:solidFill>
                  <a:srgbClr val="CC3300"/>
                </a:solidFill>
                <a:latin typeface="Verdana" pitchFamily="34" charset="0"/>
              </a:rPr>
              <a:t>warunek</a:t>
            </a:r>
            <a:r>
              <a:rPr lang="pl-PL" sz="2800" i="1" dirty="0" smtClean="0">
                <a:solidFill>
                  <a:srgbClr val="CC3300"/>
                </a:solidFill>
                <a:latin typeface="Verdana" pitchFamily="34" charset="0"/>
              </a:rPr>
              <a:t>1</a:t>
            </a:r>
            <a:r>
              <a:rPr lang="en-US" sz="2800" i="1" dirty="0" smtClean="0">
                <a:solidFill>
                  <a:srgbClr val="CC3300"/>
                </a:solidFill>
                <a:latin typeface="Verdana" pitchFamily="34" charset="0"/>
              </a:rPr>
              <a:t> </a:t>
            </a:r>
            <a:r>
              <a:rPr lang="en-US" sz="2800" b="1" i="1" dirty="0">
                <a:solidFill>
                  <a:srgbClr val="CC3300"/>
                </a:solidFill>
                <a:latin typeface="Verdana" pitchFamily="34" charset="0"/>
              </a:rPr>
              <a:t>Then</a:t>
            </a:r>
            <a:endParaRPr lang="en-US" sz="2800" i="1" dirty="0">
              <a:solidFill>
                <a:srgbClr val="CC3300"/>
              </a:solidFill>
              <a:latin typeface="Verdana" pitchFamily="34" charset="0"/>
            </a:endParaRP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r>
              <a:rPr lang="pl-PL" sz="2800" i="1" dirty="0">
                <a:solidFill>
                  <a:srgbClr val="CC3300"/>
                </a:solidFill>
                <a:latin typeface="Verdana" pitchFamily="34" charset="0"/>
              </a:rPr>
              <a:t>	</a:t>
            </a:r>
            <a:r>
              <a:rPr lang="en-US" sz="2800" i="1" dirty="0" err="1">
                <a:solidFill>
                  <a:srgbClr val="CC3300"/>
                </a:solidFill>
                <a:latin typeface="Verdana" pitchFamily="34" charset="0"/>
              </a:rPr>
              <a:t>instrukcje</a:t>
            </a:r>
            <a:endParaRPr lang="en-US" sz="2800" b="1" i="1" dirty="0">
              <a:solidFill>
                <a:srgbClr val="CC3300"/>
              </a:solidFill>
              <a:latin typeface="Verdana" pitchFamily="34" charset="0"/>
            </a:endParaRP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r>
              <a:rPr lang="en-US" sz="2800" b="1" i="1" dirty="0" smtClean="0">
                <a:solidFill>
                  <a:srgbClr val="CC3300"/>
                </a:solidFill>
                <a:latin typeface="Verdana" pitchFamily="34" charset="0"/>
              </a:rPr>
              <a:t>Else</a:t>
            </a:r>
            <a:r>
              <a:rPr lang="pl-PL" sz="2800" b="1" i="1" dirty="0" err="1" smtClean="0">
                <a:solidFill>
                  <a:srgbClr val="CC3300"/>
                </a:solidFill>
                <a:latin typeface="Verdana" pitchFamily="34" charset="0"/>
              </a:rPr>
              <a:t>If</a:t>
            </a:r>
            <a:r>
              <a:rPr lang="pl-PL" sz="2800" b="1" i="1" dirty="0" smtClean="0">
                <a:solidFill>
                  <a:srgbClr val="CC3300"/>
                </a:solidFill>
                <a:latin typeface="Verdana" pitchFamily="34" charset="0"/>
              </a:rPr>
              <a:t> </a:t>
            </a:r>
            <a:r>
              <a:rPr lang="en-US" sz="2800" i="1" dirty="0" err="1" smtClean="0">
                <a:solidFill>
                  <a:srgbClr val="CC3300"/>
                </a:solidFill>
                <a:latin typeface="Verdana" pitchFamily="34" charset="0"/>
              </a:rPr>
              <a:t>warunek</a:t>
            </a:r>
            <a:r>
              <a:rPr lang="pl-PL" sz="2800" i="1" dirty="0" smtClean="0">
                <a:solidFill>
                  <a:srgbClr val="CC3300"/>
                </a:solidFill>
                <a:latin typeface="Verdana" pitchFamily="34" charset="0"/>
              </a:rPr>
              <a:t>2</a:t>
            </a:r>
            <a:r>
              <a:rPr lang="en-US" sz="2800" i="1" dirty="0" smtClean="0">
                <a:solidFill>
                  <a:srgbClr val="CC3300"/>
                </a:solidFill>
                <a:latin typeface="Verdana" pitchFamily="34" charset="0"/>
              </a:rPr>
              <a:t> </a:t>
            </a:r>
            <a:r>
              <a:rPr lang="en-US" sz="2800" b="1" i="1" dirty="0" smtClean="0">
                <a:solidFill>
                  <a:srgbClr val="CC3300"/>
                </a:solidFill>
                <a:latin typeface="Verdana" pitchFamily="34" charset="0"/>
              </a:rPr>
              <a:t>Then</a:t>
            </a:r>
            <a:endParaRPr lang="en-US" sz="2800" i="1" dirty="0">
              <a:solidFill>
                <a:srgbClr val="CC3300"/>
              </a:solidFill>
              <a:latin typeface="Verdana" pitchFamily="34" charset="0"/>
            </a:endParaRP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r>
              <a:rPr lang="pl-PL" sz="2800" i="1" dirty="0">
                <a:solidFill>
                  <a:srgbClr val="CC3300"/>
                </a:solidFill>
                <a:latin typeface="Verdana" pitchFamily="34" charset="0"/>
              </a:rPr>
              <a:t>	i</a:t>
            </a:r>
            <a:r>
              <a:rPr lang="en-US" sz="2800" i="1" dirty="0" err="1" smtClean="0">
                <a:solidFill>
                  <a:srgbClr val="CC3300"/>
                </a:solidFill>
                <a:latin typeface="Verdana" pitchFamily="34" charset="0"/>
              </a:rPr>
              <a:t>nstrukcje_else</a:t>
            </a:r>
            <a:r>
              <a:rPr lang="pl-PL" sz="2800" i="1" dirty="0" err="1" smtClean="0">
                <a:solidFill>
                  <a:srgbClr val="CC3300"/>
                </a:solidFill>
                <a:latin typeface="Verdana" pitchFamily="34" charset="0"/>
              </a:rPr>
              <a:t>if</a:t>
            </a:r>
            <a:r>
              <a:rPr lang="pl-PL" sz="2800" i="1" dirty="0" smtClean="0">
                <a:solidFill>
                  <a:srgbClr val="CC3300"/>
                </a:solidFill>
                <a:latin typeface="Verdana" pitchFamily="34" charset="0"/>
              </a:rPr>
              <a:t/>
            </a:r>
            <a:br>
              <a:rPr lang="pl-PL" sz="2800" i="1" dirty="0" smtClean="0">
                <a:solidFill>
                  <a:srgbClr val="CC3300"/>
                </a:solidFill>
                <a:latin typeface="Verdana" pitchFamily="34" charset="0"/>
              </a:rPr>
            </a:br>
            <a:r>
              <a:rPr lang="pl-PL" sz="2800" i="1" dirty="0" smtClean="0">
                <a:solidFill>
                  <a:srgbClr val="CC3300"/>
                </a:solidFill>
                <a:latin typeface="Verdana" pitchFamily="34" charset="0"/>
              </a:rPr>
              <a:t>:</a:t>
            </a:r>
            <a:br>
              <a:rPr lang="pl-PL" sz="2800" i="1" dirty="0" smtClean="0">
                <a:solidFill>
                  <a:srgbClr val="CC3300"/>
                </a:solidFill>
                <a:latin typeface="Verdana" pitchFamily="34" charset="0"/>
              </a:rPr>
            </a:br>
            <a:r>
              <a:rPr lang="pl-PL" sz="2800" i="1" dirty="0" smtClean="0">
                <a:solidFill>
                  <a:srgbClr val="CC3300"/>
                </a:solidFill>
                <a:latin typeface="Verdana" pitchFamily="34" charset="0"/>
              </a:rPr>
              <a:t>: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r>
              <a:rPr lang="en-US" sz="2800" b="1" i="1" dirty="0" smtClean="0">
                <a:solidFill>
                  <a:srgbClr val="CC3300"/>
                </a:solidFill>
                <a:latin typeface="Verdana" pitchFamily="34" charset="0"/>
              </a:rPr>
              <a:t>Else</a:t>
            </a:r>
            <a:endParaRPr lang="en-US" sz="2800" i="1" dirty="0" smtClean="0">
              <a:solidFill>
                <a:srgbClr val="CC3300"/>
              </a:solidFill>
              <a:latin typeface="Verdana" pitchFamily="34" charset="0"/>
            </a:endParaRP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r>
              <a:rPr lang="pl-PL" sz="2800" i="1" dirty="0" smtClean="0">
                <a:solidFill>
                  <a:srgbClr val="CC3300"/>
                </a:solidFill>
                <a:latin typeface="Verdana" pitchFamily="34" charset="0"/>
              </a:rPr>
              <a:t>	i</a:t>
            </a:r>
            <a:r>
              <a:rPr lang="en-US" sz="2800" i="1" dirty="0" err="1" smtClean="0">
                <a:solidFill>
                  <a:srgbClr val="CC3300"/>
                </a:solidFill>
                <a:latin typeface="Verdana" pitchFamily="34" charset="0"/>
              </a:rPr>
              <a:t>nstrukcje_else</a:t>
            </a:r>
            <a:endParaRPr lang="pl-PL" sz="2800" i="1" dirty="0">
              <a:solidFill>
                <a:srgbClr val="CC3300"/>
              </a:solidFill>
              <a:latin typeface="Verdana" pitchFamily="34" charset="0"/>
            </a:endParaRP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r>
              <a:rPr lang="pl-PL" sz="2800" b="1" i="1" dirty="0" err="1">
                <a:solidFill>
                  <a:srgbClr val="CC3300"/>
                </a:solidFill>
                <a:latin typeface="Verdana" pitchFamily="34" charset="0"/>
              </a:rPr>
              <a:t>End</a:t>
            </a:r>
            <a:r>
              <a:rPr lang="pl-PL" sz="2800" b="1" i="1" dirty="0">
                <a:solidFill>
                  <a:srgbClr val="CC3300"/>
                </a:solidFill>
                <a:latin typeface="Verdana" pitchFamily="34" charset="0"/>
              </a:rPr>
              <a:t> </a:t>
            </a:r>
            <a:r>
              <a:rPr lang="pl-PL" sz="2800" b="1" i="1" dirty="0" err="1">
                <a:solidFill>
                  <a:srgbClr val="CC3300"/>
                </a:solidFill>
                <a:latin typeface="Verdana" pitchFamily="34" charset="0"/>
              </a:rPr>
              <a:t>If</a:t>
            </a:r>
            <a:r>
              <a:rPr lang="pl-PL" sz="2800" dirty="0">
                <a:solidFill>
                  <a:srgbClr val="CC3300"/>
                </a:solidFill>
                <a:latin typeface="Verdana" pitchFamily="34" charset="0"/>
              </a:rPr>
              <a:t>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2">
                <a:tint val="80000"/>
                <a:satMod val="400000"/>
              </a:schemeClr>
            </a:gs>
            <a:gs pos="25000">
              <a:schemeClr val="bg2">
                <a:tint val="83000"/>
                <a:satMod val="320000"/>
              </a:schemeClr>
            </a:gs>
            <a:gs pos="100000">
              <a:schemeClr val="bg2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263525" y="0"/>
            <a:ext cx="8880475" cy="1277938"/>
          </a:xfrm>
        </p:spPr>
        <p:txBody>
          <a:bodyPr lIns="92075" tIns="46038" rIns="92075" bIns="46038"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pl-PL" sz="36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Algorytm rozwiązania równania kwadratowego</a:t>
            </a:r>
            <a:br>
              <a:rPr lang="pl-PL" sz="36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l-PL" sz="36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 liczbach rzeczywistych</a:t>
            </a:r>
            <a:endParaRPr lang="pl-PL" sz="36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 CE" charset="-18"/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4791075" y="2114550"/>
            <a:ext cx="4162425" cy="4389438"/>
          </a:xfrm>
          <a:prstGeom prst="rect">
            <a:avLst/>
          </a:prstGeom>
          <a:noFill/>
          <a:ln/>
        </p:spPr>
        <p:txBody>
          <a:bodyPr lIns="92075" tIns="46038" rIns="92075" bIns="46038">
            <a:normAutofit/>
          </a:bodyPr>
          <a:lstStyle/>
          <a:p>
            <a:pPr marL="274320" indent="-274320" fontAlgn="auto"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defRPr/>
            </a:pPr>
            <a:r>
              <a:rPr lang="pl-PL" dirty="0" err="1">
                <a:latin typeface="Verdana" pitchFamily="34" charset="0"/>
              </a:rPr>
              <a:t>Sub</a:t>
            </a:r>
            <a:r>
              <a:rPr lang="pl-PL" dirty="0">
                <a:latin typeface="Verdana" pitchFamily="34" charset="0"/>
              </a:rPr>
              <a:t> </a:t>
            </a:r>
            <a:r>
              <a:rPr lang="pl-PL" dirty="0" err="1">
                <a:latin typeface="Verdana" pitchFamily="34" charset="0"/>
              </a:rPr>
              <a:t>rownanie</a:t>
            </a:r>
            <a:r>
              <a:rPr lang="pl-PL" dirty="0">
                <a:latin typeface="Verdana" pitchFamily="34" charset="0"/>
              </a:rPr>
              <a:t>()</a:t>
            </a:r>
          </a:p>
          <a:p>
            <a:pPr marL="274320" indent="-274320" fontAlgn="auto"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defRPr/>
            </a:pPr>
            <a:r>
              <a:rPr lang="pl-PL" dirty="0" err="1">
                <a:latin typeface="Verdana" pitchFamily="34" charset="0"/>
              </a:rPr>
              <a:t>Dim</a:t>
            </a:r>
            <a:r>
              <a:rPr lang="pl-PL" dirty="0">
                <a:latin typeface="Verdana" pitchFamily="34" charset="0"/>
              </a:rPr>
              <a:t> a as Double, b as Double...</a:t>
            </a:r>
          </a:p>
          <a:p>
            <a:pPr marL="274320" indent="-274320" fontAlgn="auto"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defRPr/>
            </a:pPr>
            <a:r>
              <a:rPr lang="pl-PL" dirty="0" err="1">
                <a:latin typeface="Verdana" pitchFamily="34" charset="0"/>
              </a:rPr>
              <a:t>If</a:t>
            </a:r>
            <a:r>
              <a:rPr lang="pl-PL" dirty="0">
                <a:latin typeface="Verdana" pitchFamily="34" charset="0"/>
              </a:rPr>
              <a:t> a&lt;&gt;0 </a:t>
            </a:r>
            <a:r>
              <a:rPr lang="pl-PL" dirty="0" err="1">
                <a:latin typeface="Verdana" pitchFamily="34" charset="0"/>
              </a:rPr>
              <a:t>Then</a:t>
            </a:r>
            <a:r>
              <a:rPr lang="pl-PL" dirty="0">
                <a:latin typeface="Verdana" pitchFamily="34" charset="0"/>
              </a:rPr>
              <a:t> </a:t>
            </a:r>
            <a:r>
              <a:rPr lang="pl-PL" dirty="0" err="1">
                <a:latin typeface="Verdana" pitchFamily="34" charset="0"/>
              </a:rPr>
              <a:t>Msgbox</a:t>
            </a:r>
            <a:r>
              <a:rPr lang="pl-PL" dirty="0">
                <a:latin typeface="Verdana" pitchFamily="34" charset="0"/>
              </a:rPr>
              <a:t> ……</a:t>
            </a:r>
          </a:p>
          <a:p>
            <a:pPr marL="274320" indent="-274320" fontAlgn="auto"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defRPr/>
            </a:pPr>
            <a:r>
              <a:rPr lang="pl-PL" dirty="0">
                <a:latin typeface="Verdana" pitchFamily="34" charset="0"/>
              </a:rPr>
              <a:t>:</a:t>
            </a:r>
          </a:p>
          <a:p>
            <a:pPr marL="274320" indent="-274320" fontAlgn="auto"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defRPr/>
            </a:pPr>
            <a:r>
              <a:rPr lang="pl-PL" dirty="0">
                <a:latin typeface="Verdana" pitchFamily="34" charset="0"/>
              </a:rPr>
              <a:t>:</a:t>
            </a:r>
          </a:p>
          <a:p>
            <a:pPr marL="274320" indent="-274320" fontAlgn="auto"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defRPr/>
            </a:pPr>
            <a:r>
              <a:rPr lang="pl-PL" dirty="0">
                <a:latin typeface="Verdana" pitchFamily="34" charset="0"/>
              </a:rPr>
              <a:t>:</a:t>
            </a:r>
          </a:p>
          <a:p>
            <a:pPr marL="274320" indent="-274320" fontAlgn="auto"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defRPr/>
            </a:pPr>
            <a:r>
              <a:rPr lang="pl-PL" dirty="0">
                <a:latin typeface="Verdana" pitchFamily="34" charset="0"/>
              </a:rPr>
              <a:t>:</a:t>
            </a:r>
          </a:p>
          <a:p>
            <a:pPr marL="274320" indent="-274320" fontAlgn="auto"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defRPr/>
            </a:pPr>
            <a:r>
              <a:rPr lang="pl-PL" dirty="0">
                <a:latin typeface="Verdana" pitchFamily="34" charset="0"/>
              </a:rPr>
              <a:t>:</a:t>
            </a:r>
            <a:endParaRPr lang="pl-PL" dirty="0"/>
          </a:p>
          <a:p>
            <a:pPr marL="274320" indent="-274320" fontAlgn="auto"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defRPr/>
            </a:pPr>
            <a:endParaRPr lang="pl-PL" dirty="0">
              <a:latin typeface="Verdana" pitchFamily="34" charset="0"/>
            </a:endParaRPr>
          </a:p>
          <a:p>
            <a:pPr marL="274320" indent="-274320" fontAlgn="auto"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defRPr/>
            </a:pPr>
            <a:r>
              <a:rPr lang="pl-PL" dirty="0" err="1">
                <a:latin typeface="Verdana" pitchFamily="34" charset="0"/>
              </a:rPr>
              <a:t>End</a:t>
            </a:r>
            <a:r>
              <a:rPr lang="pl-PL" dirty="0">
                <a:latin typeface="Verdana" pitchFamily="34" charset="0"/>
              </a:rPr>
              <a:t> </a:t>
            </a:r>
            <a:r>
              <a:rPr lang="pl-PL" dirty="0" err="1">
                <a:latin typeface="Verdana" pitchFamily="34" charset="0"/>
              </a:rPr>
              <a:t>Sub</a:t>
            </a:r>
            <a:endParaRPr lang="pl-PL" dirty="0">
              <a:latin typeface="Verdana" pitchFamily="34" charset="0"/>
            </a:endParaRPr>
          </a:p>
        </p:txBody>
      </p:sp>
      <p:sp>
        <p:nvSpPr>
          <p:cNvPr id="4103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pl-PL"/>
          </a:p>
        </p:txBody>
      </p:sp>
      <p:sp>
        <p:nvSpPr>
          <p:cNvPr id="4104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pl-PL"/>
          </a:p>
        </p:txBody>
      </p:sp>
      <p:sp>
        <p:nvSpPr>
          <p:cNvPr id="4105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pl-PL"/>
          </a:p>
        </p:txBody>
      </p:sp>
      <p:sp>
        <p:nvSpPr>
          <p:cNvPr id="4106" name="Rectangle 8"/>
          <p:cNvSpPr>
            <a:spLocks noChangeArrowheads="1"/>
          </p:cNvSpPr>
          <p:nvPr/>
        </p:nvSpPr>
        <p:spPr bwMode="auto">
          <a:xfrm>
            <a:off x="0" y="0"/>
            <a:ext cx="91440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pl-PL"/>
          </a:p>
        </p:txBody>
      </p:sp>
      <p:graphicFrame>
        <p:nvGraphicFramePr>
          <p:cNvPr id="4098" name="Symbol zastępczy zawartości 12"/>
          <p:cNvGraphicFramePr>
            <a:graphicFrameLocks noChangeAspect="1"/>
          </p:cNvGraphicFramePr>
          <p:nvPr>
            <p:ph idx="1"/>
          </p:nvPr>
        </p:nvGraphicFramePr>
        <p:xfrm>
          <a:off x="4973638" y="1347788"/>
          <a:ext cx="3114675" cy="595312"/>
        </p:xfrm>
        <a:graphic>
          <a:graphicData uri="http://schemas.openxmlformats.org/presentationml/2006/ole">
            <p:oleObj spid="_x0000_s4098" name="Równanie" r:id="rId3" imgW="977760" imgH="203040" progId="Equation.3">
              <p:embed/>
            </p:oleObj>
          </a:graphicData>
        </a:graphic>
      </p:graphicFrame>
      <p:sp>
        <p:nvSpPr>
          <p:cNvPr id="14" name="Elipsa 13"/>
          <p:cNvSpPr/>
          <p:nvPr/>
        </p:nvSpPr>
        <p:spPr>
          <a:xfrm>
            <a:off x="628650" y="1274763"/>
            <a:ext cx="2214563" cy="10001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l-PL" dirty="0"/>
              <a:t>Startujemy z danymi </a:t>
            </a:r>
            <a:r>
              <a:rPr lang="pl-PL" dirty="0" err="1"/>
              <a:t>a,b,c</a:t>
            </a:r>
            <a:endParaRPr lang="pl-PL" dirty="0"/>
          </a:p>
        </p:txBody>
      </p:sp>
      <p:sp>
        <p:nvSpPr>
          <p:cNvPr id="15" name="Romb 14"/>
          <p:cNvSpPr/>
          <p:nvPr/>
        </p:nvSpPr>
        <p:spPr>
          <a:xfrm>
            <a:off x="847725" y="2443163"/>
            <a:ext cx="1754188" cy="876300"/>
          </a:xfrm>
          <a:prstGeom prst="diamo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l-PL" dirty="0">
                <a:latin typeface="Verdana" pitchFamily="34" charset="0"/>
              </a:rPr>
              <a:t>a ≠ 0</a:t>
            </a:r>
          </a:p>
        </p:txBody>
      </p:sp>
      <p:sp>
        <p:nvSpPr>
          <p:cNvPr id="20" name="Prostokąt 19"/>
          <p:cNvSpPr/>
          <p:nvPr/>
        </p:nvSpPr>
        <p:spPr>
          <a:xfrm>
            <a:off x="3001963" y="2443163"/>
            <a:ext cx="1570037" cy="8763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l-PL" dirty="0"/>
              <a:t>To nie jest równanie kw.</a:t>
            </a:r>
          </a:p>
        </p:txBody>
      </p:sp>
      <p:cxnSp>
        <p:nvCxnSpPr>
          <p:cNvPr id="23" name="Łącznik prosty ze strzałką 22"/>
          <p:cNvCxnSpPr>
            <a:stCxn id="14" idx="4"/>
            <a:endCxn id="15" idx="0"/>
          </p:cNvCxnSpPr>
          <p:nvPr/>
        </p:nvCxnSpPr>
        <p:spPr>
          <a:xfrm rot="5400000">
            <a:off x="1645444" y="2353469"/>
            <a:ext cx="168275" cy="1111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Łącznik prosty ze strzałką 29"/>
          <p:cNvCxnSpPr>
            <a:stCxn id="15" idx="3"/>
            <a:endCxn id="20" idx="1"/>
          </p:cNvCxnSpPr>
          <p:nvPr/>
        </p:nvCxnSpPr>
        <p:spPr>
          <a:xfrm>
            <a:off x="2601913" y="2881313"/>
            <a:ext cx="400050" cy="15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Elipsa 30"/>
          <p:cNvSpPr/>
          <p:nvPr/>
        </p:nvSpPr>
        <p:spPr>
          <a:xfrm>
            <a:off x="738188" y="3502025"/>
            <a:ext cx="2008187" cy="91281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l-PL" sz="2000" dirty="0">
                <a:latin typeface="Symbol" pitchFamily="18" charset="2"/>
              </a:rPr>
              <a:t>D</a:t>
            </a:r>
            <a:r>
              <a:rPr lang="pl-PL" dirty="0">
                <a:latin typeface="Verdana" pitchFamily="34" charset="0"/>
              </a:rPr>
              <a:t>=b</a:t>
            </a:r>
            <a:r>
              <a:rPr lang="pl-PL" baseline="30000" dirty="0">
                <a:latin typeface="Verdana" pitchFamily="34" charset="0"/>
              </a:rPr>
              <a:t>2</a:t>
            </a:r>
            <a:r>
              <a:rPr lang="pl-PL" dirty="0">
                <a:latin typeface="Verdana" pitchFamily="34" charset="0"/>
              </a:rPr>
              <a:t>-4ac</a:t>
            </a:r>
          </a:p>
        </p:txBody>
      </p:sp>
      <p:sp>
        <p:nvSpPr>
          <p:cNvPr id="37" name="Romb 36"/>
          <p:cNvSpPr/>
          <p:nvPr/>
        </p:nvSpPr>
        <p:spPr>
          <a:xfrm>
            <a:off x="811213" y="4706938"/>
            <a:ext cx="1862137" cy="876300"/>
          </a:xfrm>
          <a:prstGeom prst="diamo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l-PL" dirty="0">
                <a:latin typeface="Symbol" pitchFamily="18" charset="2"/>
              </a:rPr>
              <a:t>D</a:t>
            </a:r>
            <a:r>
              <a:rPr lang="pl-PL" dirty="0">
                <a:latin typeface="Verdana" pitchFamily="34" charset="0"/>
              </a:rPr>
              <a:t> ≥ 0</a:t>
            </a:r>
          </a:p>
        </p:txBody>
      </p:sp>
      <p:sp>
        <p:nvSpPr>
          <p:cNvPr id="39" name="Prostokąt 38"/>
          <p:cNvSpPr/>
          <p:nvPr/>
        </p:nvSpPr>
        <p:spPr>
          <a:xfrm>
            <a:off x="957263" y="5802313"/>
            <a:ext cx="1570037" cy="8763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l-PL" dirty="0"/>
          </a:p>
        </p:txBody>
      </p:sp>
      <p:sp>
        <p:nvSpPr>
          <p:cNvPr id="4115" name="pole tekstowe 39"/>
          <p:cNvSpPr txBox="1">
            <a:spLocks noChangeArrowheads="1"/>
          </p:cNvSpPr>
          <p:nvPr/>
        </p:nvSpPr>
        <p:spPr bwMode="auto">
          <a:xfrm>
            <a:off x="1943100" y="3209925"/>
            <a:ext cx="32543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l-PL"/>
              <a:t>T</a:t>
            </a:r>
          </a:p>
        </p:txBody>
      </p:sp>
      <p:sp>
        <p:nvSpPr>
          <p:cNvPr id="4116" name="pole tekstowe 40"/>
          <p:cNvSpPr txBox="1">
            <a:spLocks noChangeArrowheads="1"/>
          </p:cNvSpPr>
          <p:nvPr/>
        </p:nvSpPr>
        <p:spPr bwMode="auto">
          <a:xfrm>
            <a:off x="2600325" y="2406650"/>
            <a:ext cx="35083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l-PL"/>
              <a:t>N</a:t>
            </a:r>
          </a:p>
        </p:txBody>
      </p:sp>
      <p:cxnSp>
        <p:nvCxnSpPr>
          <p:cNvPr id="43" name="Łącznik prosty ze strzałką 42"/>
          <p:cNvCxnSpPr>
            <a:stCxn id="15" idx="2"/>
            <a:endCxn id="31" idx="0"/>
          </p:cNvCxnSpPr>
          <p:nvPr/>
        </p:nvCxnSpPr>
        <p:spPr>
          <a:xfrm rot="16200000" flipH="1">
            <a:off x="1641476" y="3402012"/>
            <a:ext cx="182562" cy="1746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Łącznik prosty ze strzałką 44"/>
          <p:cNvCxnSpPr>
            <a:stCxn id="31" idx="4"/>
            <a:endCxn id="37" idx="0"/>
          </p:cNvCxnSpPr>
          <p:nvPr/>
        </p:nvCxnSpPr>
        <p:spPr>
          <a:xfrm rot="5400000">
            <a:off x="1596232" y="4561681"/>
            <a:ext cx="292100" cy="15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19" name="pole tekstowe 51"/>
          <p:cNvSpPr txBox="1">
            <a:spLocks noChangeArrowheads="1"/>
          </p:cNvSpPr>
          <p:nvPr/>
        </p:nvSpPr>
        <p:spPr bwMode="auto">
          <a:xfrm>
            <a:off x="1943100" y="5400675"/>
            <a:ext cx="32543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l-PL"/>
              <a:t>T</a:t>
            </a:r>
          </a:p>
        </p:txBody>
      </p:sp>
      <p:sp>
        <p:nvSpPr>
          <p:cNvPr id="54" name="Prostokąt 53"/>
          <p:cNvSpPr/>
          <p:nvPr/>
        </p:nvSpPr>
        <p:spPr>
          <a:xfrm>
            <a:off x="2965450" y="4706938"/>
            <a:ext cx="1570038" cy="8763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l-PL" dirty="0"/>
              <a:t>Nie ma rozwiązań</a:t>
            </a:r>
          </a:p>
        </p:txBody>
      </p:sp>
      <p:graphicFrame>
        <p:nvGraphicFramePr>
          <p:cNvPr id="4099" name="Object 10"/>
          <p:cNvGraphicFramePr>
            <a:graphicFrameLocks noChangeAspect="1"/>
          </p:cNvGraphicFramePr>
          <p:nvPr/>
        </p:nvGraphicFramePr>
        <p:xfrm>
          <a:off x="1139825" y="5948363"/>
          <a:ext cx="1131888" cy="582612"/>
        </p:xfrm>
        <a:graphic>
          <a:graphicData uri="http://schemas.openxmlformats.org/presentationml/2006/ole">
            <p:oleObj spid="_x0000_s4099" name="Równanie" r:id="rId4" imgW="838080" imgH="431640" progId="Equation.3">
              <p:embed/>
            </p:oleObj>
          </a:graphicData>
        </a:graphic>
      </p:graphicFrame>
      <p:sp>
        <p:nvSpPr>
          <p:cNvPr id="4121" name="pole tekstowe 55"/>
          <p:cNvSpPr txBox="1">
            <a:spLocks noChangeArrowheads="1"/>
          </p:cNvSpPr>
          <p:nvPr/>
        </p:nvSpPr>
        <p:spPr bwMode="auto">
          <a:xfrm>
            <a:off x="2563813" y="4706938"/>
            <a:ext cx="350837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l-PL"/>
              <a:t>N</a:t>
            </a:r>
          </a:p>
        </p:txBody>
      </p:sp>
      <p:cxnSp>
        <p:nvCxnSpPr>
          <p:cNvPr id="58" name="Łącznik prosty ze strzałką 57"/>
          <p:cNvCxnSpPr>
            <a:stCxn id="37" idx="2"/>
            <a:endCxn id="39" idx="0"/>
          </p:cNvCxnSpPr>
          <p:nvPr/>
        </p:nvCxnSpPr>
        <p:spPr>
          <a:xfrm rot="5400000">
            <a:off x="1632744" y="5693569"/>
            <a:ext cx="219075" cy="15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Łącznik prosty ze strzałką 59"/>
          <p:cNvCxnSpPr>
            <a:stCxn id="37" idx="3"/>
            <a:endCxn id="54" idx="1"/>
          </p:cNvCxnSpPr>
          <p:nvPr/>
        </p:nvCxnSpPr>
        <p:spPr>
          <a:xfrm>
            <a:off x="2673350" y="5145088"/>
            <a:ext cx="292100" cy="15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2">
                <a:tint val="80000"/>
                <a:satMod val="400000"/>
              </a:schemeClr>
            </a:gs>
            <a:gs pos="25000">
              <a:schemeClr val="bg2">
                <a:tint val="83000"/>
                <a:satMod val="320000"/>
              </a:schemeClr>
            </a:gs>
            <a:gs pos="100000">
              <a:schemeClr val="bg2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409575" y="325438"/>
            <a:ext cx="8229600" cy="715962"/>
          </a:xfrm>
        </p:spPr>
        <p:txBody>
          <a:bodyPr lIns="92075" tIns="46038" rIns="92075" bIns="46038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l-PL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Instrukcja  </a:t>
            </a:r>
            <a:r>
              <a:rPr lang="pl-PL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wyboru</a:t>
            </a:r>
            <a:r>
              <a:rPr lang="pl-PL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l-PL" b="1" i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Select</a:t>
            </a:r>
            <a:r>
              <a:rPr lang="pl-PL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l-PL" b="1" i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Case</a:t>
            </a:r>
            <a:endParaRPr lang="pl-PL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 CE" charset="-18"/>
            </a:endParaRP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>
          <a:xfrm>
            <a:off x="336550" y="1457325"/>
            <a:ext cx="8534400" cy="4819650"/>
          </a:xfrm>
        </p:spPr>
        <p:txBody>
          <a:bodyPr lIns="92075" tIns="46038" rIns="92075" bIns="46038">
            <a:normAutofit lnSpcReduction="10000"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en-US" b="1" i="1" dirty="0" smtClean="0">
                <a:solidFill>
                  <a:srgbClr val="C00000"/>
                </a:solidFill>
                <a:latin typeface="Verdana" pitchFamily="34" charset="0"/>
              </a:rPr>
              <a:t>Select Case</a:t>
            </a:r>
            <a:r>
              <a:rPr lang="en-US" i="1" dirty="0" smtClean="0">
                <a:solidFill>
                  <a:srgbClr val="C00000"/>
                </a:solidFill>
                <a:latin typeface="Verdana" pitchFamily="34" charset="0"/>
              </a:rPr>
              <a:t> </a:t>
            </a:r>
            <a:r>
              <a:rPr lang="pl-PL" i="1" dirty="0" err="1" smtClean="0">
                <a:solidFill>
                  <a:srgbClr val="C00000"/>
                </a:solidFill>
                <a:latin typeface="Verdana" pitchFamily="34" charset="0"/>
              </a:rPr>
              <a:t>wyrażenie_testowane</a:t>
            </a:r>
            <a:endParaRPr lang="pl-PL" i="1" dirty="0" smtClean="0">
              <a:solidFill>
                <a:srgbClr val="C00000"/>
              </a:solidFill>
              <a:latin typeface="Verdana" pitchFamily="34" charset="0"/>
            </a:endParaRP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en-US" i="1" dirty="0" smtClean="0">
                <a:solidFill>
                  <a:srgbClr val="C00000"/>
                </a:solidFill>
                <a:latin typeface="Verdana" pitchFamily="34" charset="0"/>
              </a:rPr>
              <a:t>[</a:t>
            </a:r>
            <a:r>
              <a:rPr lang="en-US" b="1" i="1" dirty="0" smtClean="0">
                <a:solidFill>
                  <a:srgbClr val="C00000"/>
                </a:solidFill>
                <a:latin typeface="Verdana" pitchFamily="34" charset="0"/>
              </a:rPr>
              <a:t>Case</a:t>
            </a:r>
            <a:r>
              <a:rPr lang="en-US" i="1" dirty="0" smtClean="0">
                <a:solidFill>
                  <a:srgbClr val="C00000"/>
                </a:solidFill>
                <a:latin typeface="Verdana" pitchFamily="34" charset="0"/>
              </a:rPr>
              <a:t> </a:t>
            </a:r>
            <a:r>
              <a:rPr lang="pl-PL" i="1" dirty="0" err="1" smtClean="0">
                <a:solidFill>
                  <a:srgbClr val="C00000"/>
                </a:solidFill>
                <a:latin typeface="Verdana" pitchFamily="34" charset="0"/>
              </a:rPr>
              <a:t>lista_wyrażeń</a:t>
            </a:r>
            <a:r>
              <a:rPr lang="en-US" i="1" dirty="0" smtClean="0">
                <a:solidFill>
                  <a:srgbClr val="C00000"/>
                </a:solidFill>
                <a:latin typeface="Verdana" pitchFamily="34" charset="0"/>
              </a:rPr>
              <a:t>-n</a:t>
            </a:r>
            <a:br>
              <a:rPr lang="en-US" i="1" dirty="0" smtClean="0">
                <a:solidFill>
                  <a:srgbClr val="C00000"/>
                </a:solidFill>
                <a:latin typeface="Verdana" pitchFamily="34" charset="0"/>
              </a:rPr>
            </a:br>
            <a:r>
              <a:rPr lang="en-US" i="1" dirty="0" smtClean="0">
                <a:solidFill>
                  <a:srgbClr val="C00000"/>
                </a:solidFill>
                <a:latin typeface="Verdana" pitchFamily="34" charset="0"/>
              </a:rPr>
              <a:t>[</a:t>
            </a:r>
            <a:r>
              <a:rPr lang="pl-PL" i="1" dirty="0" smtClean="0">
                <a:solidFill>
                  <a:srgbClr val="C00000"/>
                </a:solidFill>
                <a:latin typeface="Verdana" pitchFamily="34" charset="0"/>
              </a:rPr>
              <a:t>instrukcje</a:t>
            </a:r>
            <a:r>
              <a:rPr lang="en-US" i="1" dirty="0" smtClean="0">
                <a:solidFill>
                  <a:srgbClr val="C00000"/>
                </a:solidFill>
                <a:latin typeface="Verdana" pitchFamily="34" charset="0"/>
              </a:rPr>
              <a:t>-n]] 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pl-PL" i="1" dirty="0" smtClean="0">
                <a:solidFill>
                  <a:srgbClr val="C00000"/>
                </a:solidFill>
                <a:latin typeface="Verdana" pitchFamily="34" charset="0"/>
              </a:rPr>
              <a:t>	</a:t>
            </a:r>
            <a:r>
              <a:rPr lang="en-US" i="1" dirty="0" smtClean="0">
                <a:solidFill>
                  <a:srgbClr val="C00000"/>
                </a:solidFill>
                <a:latin typeface="Verdana" pitchFamily="34" charset="0"/>
              </a:rPr>
              <a:t>...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en-US" i="1" dirty="0" smtClean="0">
                <a:solidFill>
                  <a:srgbClr val="C00000"/>
                </a:solidFill>
                <a:latin typeface="Verdana" pitchFamily="34" charset="0"/>
              </a:rPr>
              <a:t>[</a:t>
            </a:r>
            <a:r>
              <a:rPr lang="en-US" b="1" i="1" dirty="0" smtClean="0">
                <a:solidFill>
                  <a:srgbClr val="C00000"/>
                </a:solidFill>
                <a:latin typeface="Verdana" pitchFamily="34" charset="0"/>
              </a:rPr>
              <a:t>Case Else</a:t>
            </a:r>
            <a:r>
              <a:rPr lang="en-US" i="1" dirty="0" smtClean="0">
                <a:solidFill>
                  <a:srgbClr val="C00000"/>
                </a:solidFill>
                <a:latin typeface="Verdana" pitchFamily="34" charset="0"/>
              </a:rPr>
              <a:t/>
            </a:r>
            <a:br>
              <a:rPr lang="en-US" i="1" dirty="0" smtClean="0">
                <a:solidFill>
                  <a:srgbClr val="C00000"/>
                </a:solidFill>
                <a:latin typeface="Verdana" pitchFamily="34" charset="0"/>
              </a:rPr>
            </a:br>
            <a:r>
              <a:rPr lang="en-US" i="1" dirty="0" smtClean="0">
                <a:solidFill>
                  <a:srgbClr val="C00000"/>
                </a:solidFill>
                <a:latin typeface="Verdana" pitchFamily="34" charset="0"/>
              </a:rPr>
              <a:t>[</a:t>
            </a:r>
            <a:r>
              <a:rPr lang="pl-PL" i="1" dirty="0" smtClean="0">
                <a:solidFill>
                  <a:srgbClr val="C00000"/>
                </a:solidFill>
                <a:latin typeface="Verdana" pitchFamily="34" charset="0"/>
              </a:rPr>
              <a:t>instrukcje</a:t>
            </a:r>
            <a:r>
              <a:rPr lang="en-US" i="1" dirty="0" smtClean="0">
                <a:solidFill>
                  <a:srgbClr val="C00000"/>
                </a:solidFill>
                <a:latin typeface="Verdana" pitchFamily="34" charset="0"/>
              </a:rPr>
              <a:t>]] 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en-US" b="1" i="1" dirty="0" smtClean="0">
                <a:solidFill>
                  <a:srgbClr val="C00000"/>
                </a:solidFill>
                <a:latin typeface="Verdana" pitchFamily="34" charset="0"/>
              </a:rPr>
              <a:t>End Select</a:t>
            </a:r>
            <a:endParaRPr lang="pl-PL" b="1" i="1" dirty="0" smtClean="0">
              <a:solidFill>
                <a:srgbClr val="C00000"/>
              </a:solidFill>
              <a:latin typeface="Verdana" pitchFamily="34" charset="0"/>
            </a:endParaRP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pl-PL" b="1" i="1" dirty="0" smtClean="0">
              <a:solidFill>
                <a:srgbClr val="C00000"/>
              </a:solidFill>
              <a:latin typeface="Verdana" pitchFamily="34" charset="0"/>
            </a:endParaRP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pl-PL" b="1" i="1" dirty="0" smtClean="0">
              <a:solidFill>
                <a:srgbClr val="C00000"/>
              </a:solidFill>
              <a:latin typeface="Verdana" pitchFamily="34" charset="0"/>
            </a:endParaRPr>
          </a:p>
          <a:p>
            <a:pPr lvl="2" indent="-246888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pl-PL" sz="2000" i="1" dirty="0" err="1" smtClean="0">
                <a:solidFill>
                  <a:srgbClr val="C00000"/>
                </a:solidFill>
                <a:latin typeface="Verdana" pitchFamily="34" charset="0"/>
              </a:rPr>
              <a:t>lista_wyrażeń</a:t>
            </a:r>
            <a:r>
              <a:rPr lang="en-US" sz="2000" i="1" dirty="0" smtClean="0">
                <a:solidFill>
                  <a:srgbClr val="C00000"/>
                </a:solidFill>
                <a:latin typeface="Verdana" pitchFamily="34" charset="0"/>
              </a:rPr>
              <a:t>-n </a:t>
            </a:r>
            <a:r>
              <a:rPr lang="pl-PL" sz="2000" dirty="0" smtClean="0"/>
              <a:t>   może być następującej postaci:</a:t>
            </a:r>
          </a:p>
          <a:p>
            <a:pPr lvl="2" indent="-246888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pl-PL" sz="2000" b="1" i="1" dirty="0" smtClean="0">
                <a:solidFill>
                  <a:srgbClr val="C00000"/>
                </a:solidFill>
                <a:latin typeface="Verdana" pitchFamily="34" charset="0"/>
              </a:rPr>
              <a:t>C</a:t>
            </a:r>
            <a:r>
              <a:rPr lang="en-US" sz="1500" b="1" i="1" dirty="0" err="1" smtClean="0">
                <a:solidFill>
                  <a:srgbClr val="C00000"/>
                </a:solidFill>
                <a:latin typeface="Verdana" pitchFamily="34" charset="0"/>
              </a:rPr>
              <a:t>ase</a:t>
            </a:r>
            <a:r>
              <a:rPr lang="en-US" sz="1500" b="1" i="1" dirty="0" smtClean="0">
                <a:solidFill>
                  <a:srgbClr val="C00000"/>
                </a:solidFill>
                <a:latin typeface="Verdana" pitchFamily="34" charset="0"/>
              </a:rPr>
              <a:t> 1 To 4, 7 To 9, 11, 13, Is &gt; </a:t>
            </a:r>
            <a:r>
              <a:rPr lang="en-US" sz="1500" b="1" i="1" dirty="0" err="1" smtClean="0">
                <a:solidFill>
                  <a:srgbClr val="C00000"/>
                </a:solidFill>
                <a:latin typeface="Verdana" pitchFamily="34" charset="0"/>
              </a:rPr>
              <a:t>MaxNumber</a:t>
            </a:r>
            <a:endParaRPr lang="en-US" sz="1500" b="1" i="1" dirty="0" smtClean="0">
              <a:solidFill>
                <a:srgbClr val="C00000"/>
              </a:solidFill>
              <a:latin typeface="Verdana" pitchFamily="34" charset="0"/>
            </a:endParaRP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endParaRPr lang="pl-PL" i="1" dirty="0">
              <a:solidFill>
                <a:srgbClr val="CC3300"/>
              </a:solidFill>
              <a:latin typeface="Verdana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391400" cy="6858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l-PL" u="sng">
                <a:solidFill>
                  <a:schemeClr val="tx1"/>
                </a:solidFill>
              </a:rPr>
              <a:t>Organizacja zajęć:</a:t>
            </a:r>
            <a:endParaRPr lang="pl-PL">
              <a:solidFill>
                <a:schemeClr val="tx1"/>
              </a:solidFill>
            </a:endParaRPr>
          </a:p>
        </p:txBody>
      </p:sp>
      <p:sp>
        <p:nvSpPr>
          <p:cNvPr id="27651" name="Rectangle 3"/>
          <p:cNvSpPr>
            <a:spLocks noGrp="1" noChangeArrowheads="1"/>
          </p:cNvSpPr>
          <p:nvPr>
            <p:ph idx="1"/>
          </p:nvPr>
        </p:nvSpPr>
        <p:spPr>
          <a:xfrm>
            <a:off x="611188" y="1268413"/>
            <a:ext cx="7799387" cy="4968875"/>
          </a:xfrm>
        </p:spPr>
        <p:txBody>
          <a:bodyPr>
            <a:normAutofit fontScale="92500" lnSpcReduction="10000"/>
          </a:bodyPr>
          <a:lstStyle/>
          <a:p>
            <a:pPr marL="274320" indent="-274320" eaLnBrk="1" fontAlgn="ctr" hangingPunct="1">
              <a:lnSpc>
                <a:spcPct val="80000"/>
              </a:lnSpc>
              <a:spcBef>
                <a:spcPct val="50000"/>
              </a:spcBef>
              <a:spcAft>
                <a:spcPts val="0"/>
              </a:spcAft>
              <a:buClr>
                <a:schemeClr val="accent3"/>
              </a:buClr>
              <a:buFont typeface="Monotype Sorts" pitchFamily="2" charset="2"/>
              <a:buNone/>
              <a:defRPr/>
            </a:pPr>
            <a:r>
              <a:rPr lang="pl-PL" sz="2000" b="1" u="sng" dirty="0">
                <a:latin typeface="Verdana" pitchFamily="34" charset="0"/>
              </a:rPr>
              <a:t>Zarządzanie i Inżynieria Produkcji</a:t>
            </a:r>
          </a:p>
          <a:p>
            <a:pPr marL="274320" indent="-274320" eaLnBrk="1" fontAlgn="ctr" hangingPunct="1">
              <a:lnSpc>
                <a:spcPct val="80000"/>
              </a:lnSpc>
              <a:spcBef>
                <a:spcPct val="50000"/>
              </a:spcBef>
              <a:spcAft>
                <a:spcPts val="0"/>
              </a:spcAft>
              <a:buClr>
                <a:schemeClr val="accent3"/>
              </a:buClr>
              <a:buFont typeface="Monotype Sorts" pitchFamily="2" charset="2"/>
              <a:buNone/>
              <a:defRPr/>
            </a:pPr>
            <a:endParaRPr lang="pl-PL" sz="800" b="1" u="sng" dirty="0">
              <a:latin typeface="Verdana" pitchFamily="34" charset="0"/>
            </a:endParaRPr>
          </a:p>
          <a:p>
            <a:pPr marL="274320" indent="-274320" eaLnBrk="1" fontAlgn="ctr" hangingPunct="1">
              <a:lnSpc>
                <a:spcPct val="80000"/>
              </a:lnSpc>
              <a:spcBef>
                <a:spcPct val="50000"/>
              </a:spcBef>
              <a:spcAft>
                <a:spcPts val="0"/>
              </a:spcAft>
              <a:buClr>
                <a:schemeClr val="accent3"/>
              </a:buClr>
              <a:buFont typeface="Monotype Sorts" pitchFamily="2" charset="2"/>
              <a:buNone/>
              <a:defRPr/>
            </a:pPr>
            <a:r>
              <a:rPr lang="pl-PL" sz="2000" b="1" u="sng" dirty="0">
                <a:latin typeface="Verdana" pitchFamily="34" charset="0"/>
              </a:rPr>
              <a:t>Drugi semestr:</a:t>
            </a:r>
            <a:endParaRPr lang="pl-PL" sz="2000" b="1" dirty="0">
              <a:latin typeface="Verdana" pitchFamily="34" charset="0"/>
            </a:endParaRPr>
          </a:p>
          <a:p>
            <a:pPr marL="274320" indent="-274320" eaLnBrk="1" fontAlgn="ctr" hangingPunct="1">
              <a:lnSpc>
                <a:spcPct val="80000"/>
              </a:lnSpc>
              <a:spcBef>
                <a:spcPct val="50000"/>
              </a:spcBef>
              <a:spcAft>
                <a:spcPts val="0"/>
              </a:spcAft>
              <a:buClr>
                <a:schemeClr val="accent3"/>
              </a:buClr>
              <a:buFont typeface="Monotype Sorts" pitchFamily="2" charset="2"/>
              <a:buNone/>
              <a:defRPr/>
            </a:pPr>
            <a:r>
              <a:rPr lang="pl-PL" sz="2000" i="1" dirty="0">
                <a:solidFill>
                  <a:schemeClr val="tx2"/>
                </a:solidFill>
                <a:latin typeface="Verdana" pitchFamily="34" charset="0"/>
              </a:rPr>
              <a:t>1 g. wykładu i 2 g. zajęć lab. tygodniowo</a:t>
            </a:r>
            <a:br>
              <a:rPr lang="pl-PL" sz="2000" i="1" dirty="0">
                <a:solidFill>
                  <a:schemeClr val="tx2"/>
                </a:solidFill>
                <a:latin typeface="Verdana" pitchFamily="34" charset="0"/>
              </a:rPr>
            </a:br>
            <a:endParaRPr lang="pl-PL" sz="2000" i="1" dirty="0">
              <a:solidFill>
                <a:schemeClr val="tx2"/>
              </a:solidFill>
              <a:latin typeface="Verdana" pitchFamily="34" charset="0"/>
            </a:endParaRPr>
          </a:p>
          <a:p>
            <a:pPr marL="274320" indent="-274320" eaLnBrk="1" fontAlgn="ctr" hangingPunct="1">
              <a:lnSpc>
                <a:spcPct val="80000"/>
              </a:lnSpc>
              <a:spcBef>
                <a:spcPct val="50000"/>
              </a:spcBef>
              <a:spcAft>
                <a:spcPts val="0"/>
              </a:spcAft>
              <a:buClr>
                <a:schemeClr val="accent3"/>
              </a:buClr>
              <a:buFont typeface="Monotype Sorts" pitchFamily="2" charset="2"/>
              <a:buNone/>
              <a:defRPr/>
            </a:pPr>
            <a:r>
              <a:rPr lang="pl-PL" sz="2000" b="1" u="sng" dirty="0">
                <a:latin typeface="Verdana" pitchFamily="34" charset="0"/>
              </a:rPr>
              <a:t>Zakres tematyczny</a:t>
            </a:r>
            <a:r>
              <a:rPr lang="pl-PL" sz="2000" b="1" dirty="0">
                <a:latin typeface="Verdana" pitchFamily="34" charset="0"/>
              </a:rPr>
              <a:t>: </a:t>
            </a:r>
          </a:p>
          <a:p>
            <a:pPr marL="274320" indent="-274320" eaLnBrk="1" fontAlgn="ctr" hangingPunct="1">
              <a:lnSpc>
                <a:spcPct val="80000"/>
              </a:lnSpc>
              <a:spcBef>
                <a:spcPct val="50000"/>
              </a:spcBef>
              <a:spcAft>
                <a:spcPts val="0"/>
              </a:spcAft>
              <a:buClr>
                <a:schemeClr val="accent3"/>
              </a:buClr>
              <a:buFont typeface="Monotype Sorts" pitchFamily="2" charset="2"/>
              <a:buNone/>
              <a:defRPr/>
            </a:pPr>
            <a:r>
              <a:rPr lang="pl-PL" sz="2000" i="1" dirty="0">
                <a:solidFill>
                  <a:schemeClr val="tx2"/>
                </a:solidFill>
                <a:latin typeface="Verdana" pitchFamily="34" charset="0"/>
              </a:rPr>
              <a:t>Makropolecenia Excela, Visual Basic for </a:t>
            </a:r>
            <a:r>
              <a:rPr lang="en-US" sz="2000" i="1" dirty="0">
                <a:solidFill>
                  <a:schemeClr val="tx2"/>
                </a:solidFill>
                <a:latin typeface="Verdana" pitchFamily="34" charset="0"/>
              </a:rPr>
              <a:t>Applications</a:t>
            </a:r>
            <a:r>
              <a:rPr lang="pl-PL" sz="2000" i="1" dirty="0">
                <a:solidFill>
                  <a:schemeClr val="tx2"/>
                </a:solidFill>
                <a:latin typeface="Verdana" pitchFamily="34" charset="0"/>
              </a:rPr>
              <a:t> (VBA), </a:t>
            </a:r>
          </a:p>
          <a:p>
            <a:pPr marL="274320" indent="-274320" eaLnBrk="1" fontAlgn="ctr" hangingPunct="1">
              <a:lnSpc>
                <a:spcPct val="80000"/>
              </a:lnSpc>
              <a:spcBef>
                <a:spcPct val="50000"/>
              </a:spcBef>
              <a:spcAft>
                <a:spcPts val="0"/>
              </a:spcAft>
              <a:buClr>
                <a:schemeClr val="accent3"/>
              </a:buClr>
              <a:buFont typeface="Monotype Sorts" pitchFamily="2" charset="2"/>
              <a:buNone/>
              <a:defRPr/>
            </a:pPr>
            <a:r>
              <a:rPr lang="pl-PL" sz="2000" i="1" dirty="0" smtClean="0">
                <a:solidFill>
                  <a:schemeClr val="tx2"/>
                </a:solidFill>
                <a:latin typeface="Verdana" pitchFamily="34" charset="0"/>
              </a:rPr>
              <a:t>(Visual Basic w pakiecie Visual Studio)</a:t>
            </a:r>
          </a:p>
          <a:p>
            <a:pPr marL="274320" indent="-274320" eaLnBrk="1" fontAlgn="ctr" hangingPunct="1">
              <a:lnSpc>
                <a:spcPct val="80000"/>
              </a:lnSpc>
              <a:spcBef>
                <a:spcPct val="50000"/>
              </a:spcBef>
              <a:spcAft>
                <a:spcPts val="0"/>
              </a:spcAft>
              <a:buClr>
                <a:schemeClr val="accent3"/>
              </a:buClr>
              <a:buFont typeface="Monotype Sorts" pitchFamily="2" charset="2"/>
              <a:buNone/>
              <a:defRPr/>
            </a:pPr>
            <a:r>
              <a:rPr lang="pl-PL" sz="2000" b="1" u="sng" dirty="0" smtClean="0">
                <a:latin typeface="Verdana" pitchFamily="34" charset="0"/>
              </a:rPr>
              <a:t>Materiały:</a:t>
            </a:r>
          </a:p>
          <a:p>
            <a:pPr marL="274320" indent="-274320" eaLnBrk="1" fontAlgn="ctr" hangingPunct="1">
              <a:lnSpc>
                <a:spcPct val="80000"/>
              </a:lnSpc>
              <a:spcBef>
                <a:spcPct val="50000"/>
              </a:spcBef>
              <a:spcAft>
                <a:spcPts val="0"/>
              </a:spcAft>
              <a:buClr>
                <a:schemeClr val="accent3"/>
              </a:buClr>
              <a:buFont typeface="Monotype Sorts" pitchFamily="2" charset="2"/>
              <a:buNone/>
              <a:defRPr/>
            </a:pPr>
            <a:r>
              <a:rPr lang="pl-PL" sz="2000" i="1" dirty="0" smtClean="0">
                <a:solidFill>
                  <a:schemeClr val="tx2"/>
                </a:solidFill>
                <a:latin typeface="Verdana" pitchFamily="34" charset="0"/>
              </a:rPr>
              <a:t>Denise </a:t>
            </a:r>
            <a:r>
              <a:rPr lang="pl-PL" sz="2000" i="1" dirty="0" err="1" smtClean="0">
                <a:solidFill>
                  <a:schemeClr val="tx2"/>
                </a:solidFill>
                <a:latin typeface="Verdana" pitchFamily="34" charset="0"/>
              </a:rPr>
              <a:t>Etheridge</a:t>
            </a:r>
            <a:r>
              <a:rPr lang="pl-PL" sz="2000" i="1" dirty="0" smtClean="0">
                <a:solidFill>
                  <a:schemeClr val="tx2"/>
                </a:solidFill>
                <a:latin typeface="Verdana" pitchFamily="34" charset="0"/>
              </a:rPr>
              <a:t> – PROGRAMOWANIE W EXCELU 2007 PL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pl-PL" sz="1800" i="1" dirty="0" smtClean="0">
                <a:solidFill>
                  <a:schemeClr val="tx2"/>
                </a:solidFill>
                <a:latin typeface="Verdana" pitchFamily="34" charset="0"/>
              </a:rPr>
              <a:t>T. </a:t>
            </a:r>
            <a:r>
              <a:rPr lang="pl-PL" sz="1800" i="1" dirty="0" err="1" smtClean="0">
                <a:solidFill>
                  <a:schemeClr val="tx2"/>
                </a:solidFill>
                <a:latin typeface="Verdana" pitchFamily="34" charset="0"/>
              </a:rPr>
              <a:t>Ziębakowski</a:t>
            </a:r>
            <a:r>
              <a:rPr lang="pl-PL" sz="1800" i="1" dirty="0" smtClean="0">
                <a:solidFill>
                  <a:schemeClr val="tx2"/>
                </a:solidFill>
                <a:latin typeface="Verdana" pitchFamily="34" charset="0"/>
              </a:rPr>
              <a:t> - </a:t>
            </a:r>
            <a:r>
              <a:rPr lang="pl-PL" sz="1800" i="1" smtClean="0">
                <a:solidFill>
                  <a:schemeClr val="tx2"/>
                </a:solidFill>
                <a:latin typeface="Verdana" pitchFamily="34" charset="0"/>
              </a:rPr>
              <a:t>PROGRAMOWANIE W EXCELU </a:t>
            </a:r>
            <a:r>
              <a:rPr lang="pl-PL" sz="1800" i="1" dirty="0" smtClean="0">
                <a:solidFill>
                  <a:schemeClr val="tx2"/>
                </a:solidFill>
                <a:latin typeface="Verdana" pitchFamily="34" charset="0"/>
              </a:rPr>
              <a:t>W JĘZYKU </a:t>
            </a:r>
            <a:r>
              <a:rPr lang="pl-PL" sz="1800" i="1" smtClean="0">
                <a:solidFill>
                  <a:schemeClr val="tx2"/>
                </a:solidFill>
                <a:latin typeface="Verdana" pitchFamily="34" charset="0"/>
              </a:rPr>
              <a:t>VISUAL BASIC FOR APPLICATIONS</a:t>
            </a:r>
            <a:endParaRPr lang="pl-PL" sz="2000" i="1" dirty="0">
              <a:solidFill>
                <a:schemeClr val="tx2"/>
              </a:solidFill>
              <a:latin typeface="Verdana" pitchFamily="34" charset="0"/>
            </a:endParaRPr>
          </a:p>
          <a:p>
            <a:pPr marL="274320" indent="-274320" eaLnBrk="1" fontAlgn="auto" hangingPunct="1">
              <a:lnSpc>
                <a:spcPct val="80000"/>
              </a:lnSpc>
              <a:spcBef>
                <a:spcPct val="50000"/>
              </a:spcBef>
              <a:spcAft>
                <a:spcPts val="0"/>
              </a:spcAft>
              <a:buClr>
                <a:schemeClr val="accent3"/>
              </a:buClr>
              <a:buFont typeface="Monotype Sorts" pitchFamily="2" charset="2"/>
              <a:buNone/>
              <a:defRPr/>
            </a:pPr>
            <a:r>
              <a:rPr lang="pl-PL" sz="2000" b="1" u="sng" dirty="0" smtClean="0">
                <a:latin typeface="Verdana" pitchFamily="34" charset="0"/>
              </a:rPr>
              <a:t>Zaliczenie </a:t>
            </a:r>
            <a:r>
              <a:rPr lang="pl-PL" sz="2000" b="1" u="sng" dirty="0">
                <a:latin typeface="Verdana" pitchFamily="34" charset="0"/>
              </a:rPr>
              <a:t>przedmiotu</a:t>
            </a:r>
            <a:r>
              <a:rPr lang="pl-PL" sz="2000" b="1" dirty="0">
                <a:latin typeface="Verdana" pitchFamily="34" charset="0"/>
              </a:rPr>
              <a:t>:</a:t>
            </a:r>
          </a:p>
          <a:p>
            <a:pPr marL="274320" indent="-274320" eaLnBrk="1" fontAlgn="auto" hangingPunct="1">
              <a:lnSpc>
                <a:spcPct val="80000"/>
              </a:lnSpc>
              <a:spcBef>
                <a:spcPct val="50000"/>
              </a:spcBef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pl-PL" sz="1800" b="1" dirty="0" smtClean="0">
                <a:latin typeface="Verdana" pitchFamily="34" charset="0"/>
              </a:rPr>
              <a:t>zaliczenie  </a:t>
            </a:r>
            <a:r>
              <a:rPr lang="pl-PL" sz="1800" b="1" dirty="0">
                <a:latin typeface="Verdana" pitchFamily="34" charset="0"/>
              </a:rPr>
              <a:t>ćwiczeń </a:t>
            </a:r>
            <a:r>
              <a:rPr lang="pl-PL" sz="1800" b="1" dirty="0" smtClean="0">
                <a:latin typeface="Verdana" pitchFamily="34" charset="0"/>
              </a:rPr>
              <a:t>laboratoryjnych:</a:t>
            </a:r>
            <a:br>
              <a:rPr lang="pl-PL" sz="1800" b="1" dirty="0" smtClean="0">
                <a:latin typeface="Verdana" pitchFamily="34" charset="0"/>
              </a:rPr>
            </a:br>
            <a:r>
              <a:rPr lang="pl-PL" sz="1800" b="1" dirty="0" smtClean="0">
                <a:latin typeface="Verdana" pitchFamily="34" charset="0"/>
              </a:rPr>
              <a:t>2  zaliczenia w semestrze + zadania domowe</a:t>
            </a:r>
          </a:p>
          <a:p>
            <a:pPr marL="274320" indent="-274320" eaLnBrk="1" fontAlgn="auto" hangingPunct="1">
              <a:lnSpc>
                <a:spcPct val="80000"/>
              </a:lnSpc>
              <a:spcBef>
                <a:spcPct val="50000"/>
              </a:spcBef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pl-PL" sz="1800" b="1" dirty="0" smtClean="0">
                <a:latin typeface="Verdana" pitchFamily="34" charset="0"/>
              </a:rPr>
              <a:t>egzamin 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3" presetClass="entr" presetSubtype="52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7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7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7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7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3" presetClass="entr" presetSubtype="52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76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76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76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76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3" presetClass="entr" presetSubtype="52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76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76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76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76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76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76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276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276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76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276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276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276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2765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2765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2765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2765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2765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2765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2765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2765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23" presetClass="entr" presetSubtype="52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2765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2765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2765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2765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23" presetClass="entr" presetSubtype="52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2765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2765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2765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2765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1" grpId="0" build="p" autoUpdateAnimBg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2">
                <a:tint val="80000"/>
                <a:satMod val="400000"/>
              </a:schemeClr>
            </a:gs>
            <a:gs pos="25000">
              <a:schemeClr val="bg2">
                <a:tint val="83000"/>
                <a:satMod val="320000"/>
              </a:schemeClr>
            </a:gs>
            <a:gs pos="100000">
              <a:schemeClr val="bg2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2075" tIns="46038" rIns="92075" bIns="46038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l-PL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Instrukcja </a:t>
            </a:r>
            <a:r>
              <a:rPr lang="pl-PL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pętli  </a:t>
            </a:r>
            <a:r>
              <a:rPr lang="pl-PL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</a:t>
            </a:r>
            <a:r>
              <a:rPr lang="pl-PL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- „dla”</a:t>
            </a:r>
            <a:endParaRPr lang="pl-PL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 CE" charset="-18"/>
            </a:endParaRPr>
          </a:p>
        </p:txBody>
      </p:sp>
      <p:sp>
        <p:nvSpPr>
          <p:cNvPr id="27651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2286000"/>
            <a:ext cx="8534400" cy="3505200"/>
          </a:xfrm>
        </p:spPr>
        <p:txBody>
          <a:bodyPr lIns="92075" tIns="46038" rIns="92075" bIns="46038"/>
          <a:lstStyle/>
          <a:p>
            <a:pPr eaLnBrk="1" hangingPunct="1">
              <a:buFontTx/>
              <a:buNone/>
            </a:pPr>
            <a:r>
              <a:rPr lang="pl-PL" b="1" i="1" smtClean="0">
                <a:solidFill>
                  <a:srgbClr val="CC3300"/>
                </a:solidFill>
                <a:latin typeface="Verdana" pitchFamily="34" charset="0"/>
              </a:rPr>
              <a:t>For</a:t>
            </a:r>
            <a:r>
              <a:rPr lang="pl-PL" i="1" smtClean="0">
                <a:solidFill>
                  <a:srgbClr val="CC3300"/>
                </a:solidFill>
                <a:latin typeface="Verdana" pitchFamily="34" charset="0"/>
              </a:rPr>
              <a:t> licznik = początek </a:t>
            </a:r>
            <a:r>
              <a:rPr lang="pl-PL" b="1" i="1" smtClean="0">
                <a:solidFill>
                  <a:srgbClr val="CC3300"/>
                </a:solidFill>
                <a:latin typeface="Verdana" pitchFamily="34" charset="0"/>
              </a:rPr>
              <a:t>To</a:t>
            </a:r>
            <a:r>
              <a:rPr lang="pl-PL" i="1" smtClean="0">
                <a:solidFill>
                  <a:srgbClr val="CC3300"/>
                </a:solidFill>
                <a:latin typeface="Verdana" pitchFamily="34" charset="0"/>
              </a:rPr>
              <a:t> koniec </a:t>
            </a:r>
            <a:r>
              <a:rPr lang="pl-PL" b="1" i="1" smtClean="0">
                <a:solidFill>
                  <a:srgbClr val="CC3300"/>
                </a:solidFill>
                <a:latin typeface="Verdana" pitchFamily="34" charset="0"/>
              </a:rPr>
              <a:t>Step</a:t>
            </a:r>
            <a:r>
              <a:rPr lang="pl-PL" i="1" smtClean="0">
                <a:solidFill>
                  <a:srgbClr val="CC3300"/>
                </a:solidFill>
                <a:latin typeface="Verdana" pitchFamily="34" charset="0"/>
              </a:rPr>
              <a:t> krok</a:t>
            </a:r>
          </a:p>
          <a:p>
            <a:pPr eaLnBrk="1" hangingPunct="1">
              <a:buFontTx/>
              <a:buNone/>
            </a:pPr>
            <a:r>
              <a:rPr lang="pl-PL" i="1" smtClean="0">
                <a:solidFill>
                  <a:srgbClr val="CC3300"/>
                </a:solidFill>
                <a:latin typeface="Verdana" pitchFamily="34" charset="0"/>
              </a:rPr>
              <a:t>	instrukcje</a:t>
            </a:r>
            <a:endParaRPr lang="pl-PL" b="1" i="1" smtClean="0">
              <a:solidFill>
                <a:srgbClr val="CC3300"/>
              </a:solidFill>
              <a:latin typeface="Verdana" pitchFamily="34" charset="0"/>
            </a:endParaRPr>
          </a:p>
          <a:p>
            <a:pPr eaLnBrk="1" hangingPunct="1">
              <a:buFontTx/>
              <a:buNone/>
            </a:pPr>
            <a:r>
              <a:rPr lang="pl-PL" b="1" i="1" smtClean="0">
                <a:solidFill>
                  <a:srgbClr val="CC3300"/>
                </a:solidFill>
                <a:latin typeface="Verdana" pitchFamily="34" charset="0"/>
              </a:rPr>
              <a:t>Next</a:t>
            </a:r>
            <a:r>
              <a:rPr lang="pl-PL" i="1" smtClean="0">
                <a:solidFill>
                  <a:srgbClr val="CC3300"/>
                </a:solidFill>
                <a:latin typeface="Verdana" pitchFamily="34" charset="0"/>
              </a:rPr>
              <a:t> licznik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2">
                <a:tint val="80000"/>
                <a:satMod val="400000"/>
              </a:schemeClr>
            </a:gs>
            <a:gs pos="25000">
              <a:schemeClr val="bg2">
                <a:tint val="83000"/>
                <a:satMod val="320000"/>
              </a:schemeClr>
            </a:gs>
            <a:gs pos="100000">
              <a:schemeClr val="bg2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519113" y="325438"/>
            <a:ext cx="8229600" cy="1143000"/>
          </a:xfrm>
        </p:spPr>
        <p:txBody>
          <a:bodyPr lIns="92075" tIns="46038" rIns="92075" bIns="46038"/>
          <a:lstStyle/>
          <a:p>
            <a:pPr eaLnBrk="1" hangingPunct="1"/>
            <a:r>
              <a:rPr lang="pl-PL" b="1" i="1" smtClean="0">
                <a:solidFill>
                  <a:srgbClr val="C00000"/>
                </a:solidFill>
                <a:latin typeface="Verdana" pitchFamily="34" charset="0"/>
              </a:rPr>
              <a:t>Instrukcja pętli Do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>
          <a:xfrm>
            <a:off x="409575" y="1457325"/>
            <a:ext cx="8534400" cy="547688"/>
          </a:xfrm>
        </p:spPr>
        <p:txBody>
          <a:bodyPr lIns="92075" tIns="46038" rIns="92075" bIns="46038">
            <a:normAutofit fontScale="40000" lnSpcReduction="20000"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pl-PL" sz="4000" dirty="0" smtClean="0"/>
              <a:t> </a:t>
            </a:r>
            <a:endParaRPr lang="pl-PL" sz="4000" b="1" dirty="0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pl-PL" sz="4000" dirty="0" smtClean="0">
                <a:solidFill>
                  <a:srgbClr val="FFFF00"/>
                </a:solidFill>
              </a:rPr>
              <a:t>Instrukcja ta maże mieć następujące warianty składni:</a:t>
            </a:r>
            <a:endParaRPr lang="pl-PL" i="1" dirty="0">
              <a:solidFill>
                <a:srgbClr val="FFFF00"/>
              </a:solidFill>
              <a:latin typeface="Verdana" pitchFamily="34" charset="0"/>
            </a:endParaRPr>
          </a:p>
        </p:txBody>
      </p:sp>
      <p:graphicFrame>
        <p:nvGraphicFramePr>
          <p:cNvPr id="4" name="Tabela 3"/>
          <p:cNvGraphicFramePr>
            <a:graphicFrameLocks noGrp="1"/>
          </p:cNvGraphicFramePr>
          <p:nvPr/>
        </p:nvGraphicFramePr>
        <p:xfrm>
          <a:off x="482600" y="2187575"/>
          <a:ext cx="8215313" cy="41814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07713"/>
                <a:gridCol w="4107713"/>
              </a:tblGrid>
              <a:tr h="1256042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pl-PL" sz="1800" b="1" dirty="0" smtClean="0"/>
                        <a:t>Do </a:t>
                      </a:r>
                      <a:r>
                        <a:rPr lang="pl-PL" sz="1800" b="1" dirty="0" err="1" smtClean="0"/>
                        <a:t>While</a:t>
                      </a:r>
                      <a:r>
                        <a:rPr lang="pl-PL" sz="1800" dirty="0" smtClean="0"/>
                        <a:t> </a:t>
                      </a:r>
                      <a:r>
                        <a:rPr lang="pl-PL" sz="1800" i="1" dirty="0" smtClean="0"/>
                        <a:t>warunek</a:t>
                      </a:r>
                      <a:endParaRPr lang="pl-PL" sz="1800" dirty="0" smtClean="0"/>
                    </a:p>
                    <a:p>
                      <a:pPr>
                        <a:buNone/>
                      </a:pPr>
                      <a:r>
                        <a:rPr lang="pl-PL" sz="1800" i="1" dirty="0" smtClean="0"/>
                        <a:t>instrukcje</a:t>
                      </a:r>
                      <a:endParaRPr lang="pl-PL" sz="1800" dirty="0" smtClean="0"/>
                    </a:p>
                    <a:p>
                      <a:pPr>
                        <a:buNone/>
                      </a:pPr>
                      <a:r>
                        <a:rPr lang="pl-PL" sz="1800" b="1" dirty="0" err="1" smtClean="0"/>
                        <a:t>Loop</a:t>
                      </a:r>
                      <a:endParaRPr lang="pl-PL" sz="1800" b="1" dirty="0" smtClean="0"/>
                    </a:p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pl-PL" sz="1800" b="1" dirty="0" smtClean="0"/>
                        <a:t>Do </a:t>
                      </a:r>
                      <a:r>
                        <a:rPr lang="pl-PL" sz="1800" b="1" dirty="0" err="1" smtClean="0"/>
                        <a:t>Until</a:t>
                      </a:r>
                      <a:r>
                        <a:rPr lang="pl-PL" sz="1800" dirty="0" smtClean="0"/>
                        <a:t> </a:t>
                      </a:r>
                      <a:r>
                        <a:rPr lang="pl-PL" sz="1800" i="1" dirty="0" smtClean="0"/>
                        <a:t>warunek</a:t>
                      </a:r>
                      <a:endParaRPr lang="pl-PL" sz="1800" dirty="0" smtClean="0"/>
                    </a:p>
                    <a:p>
                      <a:pPr>
                        <a:buNone/>
                      </a:pPr>
                      <a:r>
                        <a:rPr lang="pl-PL" sz="1800" i="1" dirty="0" smtClean="0"/>
                        <a:t>instrukcje</a:t>
                      </a:r>
                      <a:endParaRPr lang="pl-PL" sz="1800" dirty="0" smtClean="0"/>
                    </a:p>
                    <a:p>
                      <a:pPr>
                        <a:buNone/>
                      </a:pPr>
                      <a:r>
                        <a:rPr lang="pl-PL" sz="1800" b="1" dirty="0" err="1" smtClean="0"/>
                        <a:t>Loop</a:t>
                      </a:r>
                      <a:endParaRPr lang="pl-PL" dirty="0"/>
                    </a:p>
                  </a:txBody>
                  <a:tcPr/>
                </a:tc>
              </a:tr>
              <a:tr h="1256042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pl-PL" sz="1800" b="1" dirty="0" smtClean="0"/>
                        <a:t>Do </a:t>
                      </a:r>
                    </a:p>
                    <a:p>
                      <a:pPr>
                        <a:buNone/>
                      </a:pPr>
                      <a:r>
                        <a:rPr lang="pl-PL" sz="1800" i="1" dirty="0" smtClean="0"/>
                        <a:t>instrukcje</a:t>
                      </a:r>
                      <a:endParaRPr lang="pl-PL" sz="1800" dirty="0" smtClean="0"/>
                    </a:p>
                    <a:p>
                      <a:pPr>
                        <a:buNone/>
                      </a:pPr>
                      <a:r>
                        <a:rPr lang="pl-PL" sz="1800" b="1" dirty="0" err="1" smtClean="0"/>
                        <a:t>Loop</a:t>
                      </a:r>
                      <a:r>
                        <a:rPr lang="pl-PL" sz="1800" b="1" dirty="0" smtClean="0"/>
                        <a:t> </a:t>
                      </a:r>
                      <a:r>
                        <a:rPr lang="pl-PL" sz="1800" b="1" dirty="0" err="1" smtClean="0"/>
                        <a:t>While</a:t>
                      </a:r>
                      <a:r>
                        <a:rPr lang="pl-PL" sz="1800" dirty="0" smtClean="0"/>
                        <a:t> </a:t>
                      </a:r>
                      <a:r>
                        <a:rPr lang="pl-PL" sz="1800" i="1" dirty="0" smtClean="0"/>
                        <a:t>warunek</a:t>
                      </a:r>
                      <a:endParaRPr lang="pl-PL" sz="1800" b="1" dirty="0" smtClean="0"/>
                    </a:p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pl-PL" sz="1800" b="1" dirty="0" smtClean="0"/>
                        <a:t>Do </a:t>
                      </a:r>
                    </a:p>
                    <a:p>
                      <a:pPr>
                        <a:buNone/>
                      </a:pPr>
                      <a:r>
                        <a:rPr lang="pl-PL" sz="1800" i="1" dirty="0" smtClean="0"/>
                        <a:t>instrukcje</a:t>
                      </a:r>
                      <a:endParaRPr lang="pl-PL" sz="1800" dirty="0" smtClean="0"/>
                    </a:p>
                    <a:p>
                      <a:pPr>
                        <a:buNone/>
                      </a:pPr>
                      <a:r>
                        <a:rPr lang="pl-PL" sz="1800" b="1" dirty="0" err="1" smtClean="0"/>
                        <a:t>Loop</a:t>
                      </a:r>
                      <a:r>
                        <a:rPr lang="pl-PL" sz="1800" b="1" dirty="0" smtClean="0"/>
                        <a:t> </a:t>
                      </a:r>
                      <a:r>
                        <a:rPr lang="pl-PL" sz="1800" b="1" dirty="0" err="1" smtClean="0"/>
                        <a:t>Until</a:t>
                      </a:r>
                      <a:r>
                        <a:rPr lang="pl-PL" sz="1800" dirty="0" smtClean="0"/>
                        <a:t> </a:t>
                      </a:r>
                      <a:r>
                        <a:rPr lang="pl-PL" sz="1800" i="1" dirty="0" smtClean="0"/>
                        <a:t>warunek</a:t>
                      </a:r>
                      <a:endParaRPr lang="pl-PL" sz="1800" b="1" dirty="0" smtClean="0"/>
                    </a:p>
                    <a:p>
                      <a:endParaRPr lang="pl-PL" dirty="0" smtClean="0"/>
                    </a:p>
                    <a:p>
                      <a:endParaRPr lang="pl-PL" dirty="0"/>
                    </a:p>
                  </a:txBody>
                  <a:tcPr/>
                </a:tc>
              </a:tr>
              <a:tr h="1358294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Jedna lub kilka instrukcji oznaczonych przez </a:t>
                      </a:r>
                      <a:r>
                        <a:rPr kumimoji="0" lang="pl-PL" sz="180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instrukcje</a:t>
                      </a:r>
                      <a:r>
                        <a:rPr kumimoji="0" lang="pl-PL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powtarzanych jest tak długo, jak długo </a:t>
                      </a:r>
                      <a:r>
                        <a:rPr kumimoji="0" lang="pl-PL" sz="180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warunek</a:t>
                      </a:r>
                      <a:r>
                        <a:rPr kumimoji="0" lang="pl-PL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jest spełniony – wariant ze słowem  </a:t>
                      </a:r>
                      <a:r>
                        <a:rPr kumimoji="0" lang="pl-PL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While</a:t>
                      </a:r>
                      <a:r>
                        <a:rPr kumimoji="0" lang="pl-PL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, albo dopóki nie stanie się prawdziwy - wariant ze słowem </a:t>
                      </a:r>
                      <a:r>
                        <a:rPr kumimoji="0" lang="pl-PL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Until</a:t>
                      </a:r>
                      <a:r>
                        <a:rPr kumimoji="0" lang="pl-PL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przy czym </a:t>
                      </a:r>
                      <a:r>
                        <a:rPr kumimoji="0" lang="pl-PL" sz="180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warunek</a:t>
                      </a:r>
                      <a:r>
                        <a:rPr kumimoji="0" lang="pl-PL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można sprawdzać na początku lub na końcu.</a:t>
                      </a:r>
                    </a:p>
                    <a:p>
                      <a:endParaRPr lang="pl-PL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00075"/>
            <a:ext cx="8077200" cy="1006475"/>
          </a:xfrm>
        </p:spPr>
        <p:txBody>
          <a:bodyPr/>
          <a:lstStyle/>
          <a:p>
            <a:pPr eaLnBrk="1" hangingPunct="1"/>
            <a:r>
              <a:rPr lang="pl-PL" smtClean="0">
                <a:solidFill>
                  <a:schemeClr val="tx1"/>
                </a:solidFill>
              </a:rPr>
              <a:t>O P R O G R A M O W A N I E</a:t>
            </a:r>
          </a:p>
        </p:txBody>
      </p:sp>
      <p:sp>
        <p:nvSpPr>
          <p:cNvPr id="15363" name="Rectangle 3"/>
          <p:cNvSpPr>
            <a:spLocks noChangeArrowheads="1"/>
          </p:cNvSpPr>
          <p:nvPr/>
        </p:nvSpPr>
        <p:spPr bwMode="auto">
          <a:xfrm>
            <a:off x="357188" y="2133600"/>
            <a:ext cx="8450262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pl-PL" sz="3200" b="1"/>
              <a:t>Algorytm</a:t>
            </a:r>
            <a:r>
              <a:rPr lang="pl-PL" sz="2800"/>
              <a:t> – opis procesu przetwarzania informacji</a:t>
            </a:r>
          </a:p>
        </p:txBody>
      </p:sp>
      <p:sp>
        <p:nvSpPr>
          <p:cNvPr id="4" name="pole tekstowe 3"/>
          <p:cNvSpPr txBox="1">
            <a:spLocks noChangeArrowheads="1"/>
          </p:cNvSpPr>
          <p:nvPr/>
        </p:nvSpPr>
        <p:spPr bwMode="auto">
          <a:xfrm>
            <a:off x="409575" y="2078038"/>
            <a:ext cx="8507413" cy="17240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200" b="1"/>
              <a:t>Algorytm</a:t>
            </a:r>
            <a:r>
              <a:rPr lang="pl-PL" sz="3200"/>
              <a:t> – </a:t>
            </a:r>
            <a:r>
              <a:rPr lang="pl-PL" sz="2800"/>
              <a:t>skończony, uporządkowany ciąg jasno  	zdefiniowanych czynności, koniecznych do 	wykonania pewnego rodzaju zadań.</a:t>
            </a:r>
          </a:p>
          <a:p>
            <a:endParaRPr lang="pl-PL"/>
          </a:p>
        </p:txBody>
      </p:sp>
      <p:sp>
        <p:nvSpPr>
          <p:cNvPr id="5" name="pole tekstowe 4"/>
          <p:cNvSpPr txBox="1">
            <a:spLocks noChangeArrowheads="1"/>
          </p:cNvSpPr>
          <p:nvPr/>
        </p:nvSpPr>
        <p:spPr bwMode="auto">
          <a:xfrm>
            <a:off x="482600" y="4086225"/>
            <a:ext cx="8069263" cy="1292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200" b="1"/>
              <a:t>Program</a:t>
            </a:r>
            <a:r>
              <a:rPr lang="pl-PL" sz="2800"/>
              <a:t> – zakodowany binarnie algorytm, który 			steruje pracą procesora</a:t>
            </a:r>
          </a:p>
          <a:p>
            <a:endParaRPr lang="pl-PL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Diagram 12"/>
          <p:cNvGraphicFramePr/>
          <p:nvPr/>
        </p:nvGraphicFramePr>
        <p:xfrm>
          <a:off x="468313" y="260350"/>
          <a:ext cx="8229600" cy="58515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6" name="Object 2"/>
          <p:cNvGraphicFramePr>
            <a:graphicFrameLocks/>
          </p:cNvGraphicFramePr>
          <p:nvPr>
            <p:ph type="dgm" idx="1"/>
          </p:nvPr>
        </p:nvGraphicFramePr>
        <p:xfrm>
          <a:off x="1258888" y="839788"/>
          <a:ext cx="6121400" cy="2444750"/>
        </p:xfrm>
        <a:graphic>
          <a:graphicData uri="http://schemas.openxmlformats.org/presentationml/2006/ole">
            <p:oleObj spid="_x0000_s1026" name="MS Org Chart" r:id="rId3" imgW="6654600" imgH="2914560" progId="OrgPlusWOPX.4">
              <p:embed/>
            </p:oleObj>
          </a:graphicData>
        </a:graphic>
      </p:graphicFrame>
      <p:sp>
        <p:nvSpPr>
          <p:cNvPr id="6147" name="Rectangle 3"/>
          <p:cNvSpPr>
            <a:spLocks noChangeArrowheads="1"/>
          </p:cNvSpPr>
          <p:nvPr/>
        </p:nvSpPr>
        <p:spPr bwMode="auto">
          <a:xfrm>
            <a:off x="288925" y="4022725"/>
            <a:ext cx="5045075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defTabSz="762000" eaLnBrk="0" hangingPunct="0">
              <a:buFontTx/>
              <a:buChar char="•"/>
              <a:defRPr/>
            </a:pPr>
            <a:r>
              <a:rPr lang="pl-PL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typy całkowite (całkowitoliczbowe)</a:t>
            </a:r>
          </a:p>
          <a:p>
            <a:pPr defTabSz="762000" eaLnBrk="0" hangingPunct="0">
              <a:buFontTx/>
              <a:buChar char="•"/>
              <a:defRPr/>
            </a:pPr>
            <a:r>
              <a:rPr lang="pl-PL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typy rzeczywiste </a:t>
            </a:r>
          </a:p>
          <a:p>
            <a:pPr defTabSz="762000" eaLnBrk="0" hangingPunct="0">
              <a:buFontTx/>
              <a:buChar char="•"/>
              <a:defRPr/>
            </a:pPr>
            <a:r>
              <a:rPr lang="pl-PL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typ łańcuchowy</a:t>
            </a:r>
          </a:p>
          <a:p>
            <a:pPr defTabSz="762000" eaLnBrk="0" hangingPunct="0">
              <a:buFontTx/>
              <a:buChar char="•"/>
              <a:defRPr/>
            </a:pPr>
            <a:r>
              <a:rPr lang="pl-PL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typ logiczny</a:t>
            </a:r>
          </a:p>
        </p:txBody>
      </p:sp>
      <p:sp>
        <p:nvSpPr>
          <p:cNvPr id="6148" name="Rectangle 4"/>
          <p:cNvSpPr>
            <a:spLocks noChangeArrowheads="1"/>
          </p:cNvSpPr>
          <p:nvPr/>
        </p:nvSpPr>
        <p:spPr bwMode="auto">
          <a:xfrm>
            <a:off x="6003925" y="3992563"/>
            <a:ext cx="1274763" cy="163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defTabSz="762000" eaLnBrk="0" hangingPunct="0">
              <a:buFontTx/>
              <a:buChar char="•"/>
              <a:defRPr/>
            </a:pPr>
            <a:r>
              <a:rPr lang="pl-PL" sz="20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rekordy</a:t>
            </a:r>
          </a:p>
          <a:p>
            <a:pPr defTabSz="762000" eaLnBrk="0" hangingPunct="0">
              <a:buFontTx/>
              <a:buChar char="•"/>
              <a:defRPr/>
            </a:pPr>
            <a:r>
              <a:rPr lang="pl-PL" sz="20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tablice</a:t>
            </a:r>
          </a:p>
          <a:p>
            <a:pPr defTabSz="762000" eaLnBrk="0" hangingPunct="0">
              <a:buFontTx/>
              <a:buChar char="•"/>
              <a:defRPr/>
            </a:pPr>
            <a:r>
              <a:rPr lang="pl-PL" sz="20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kolekcje</a:t>
            </a:r>
          </a:p>
          <a:p>
            <a:pPr defTabSz="762000" eaLnBrk="0" hangingPunct="0">
              <a:buFontTx/>
              <a:buChar char="•"/>
              <a:defRPr/>
            </a:pPr>
            <a:r>
              <a:rPr lang="pl-PL" sz="20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obiekty</a:t>
            </a:r>
          </a:p>
          <a:p>
            <a:pPr defTabSz="762000" eaLnBrk="0" hangingPunct="0">
              <a:buFontTx/>
              <a:buChar char="•"/>
              <a:defRPr/>
            </a:pPr>
            <a:endParaRPr lang="pl-PL" sz="2000" dirty="0">
              <a:solidFill>
                <a:schemeClr val="accent2"/>
              </a:solidFill>
              <a:latin typeface="Arial CE" charset="-18"/>
            </a:endParaRPr>
          </a:p>
        </p:txBody>
      </p:sp>
      <p:sp>
        <p:nvSpPr>
          <p:cNvPr id="1030" name="Line 5"/>
          <p:cNvSpPr>
            <a:spLocks noChangeShapeType="1"/>
          </p:cNvSpPr>
          <p:nvPr/>
        </p:nvSpPr>
        <p:spPr bwMode="auto">
          <a:xfrm flipH="1">
            <a:off x="1371600" y="3276600"/>
            <a:ext cx="76200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</p:spPr>
        <p:txBody>
          <a:bodyPr/>
          <a:lstStyle/>
          <a:p>
            <a:endParaRPr lang="pl-PL"/>
          </a:p>
        </p:txBody>
      </p:sp>
      <p:sp>
        <p:nvSpPr>
          <p:cNvPr id="1031" name="Line 6"/>
          <p:cNvSpPr>
            <a:spLocks noChangeShapeType="1"/>
          </p:cNvSpPr>
          <p:nvPr/>
        </p:nvSpPr>
        <p:spPr bwMode="auto">
          <a:xfrm>
            <a:off x="6172200" y="3276600"/>
            <a:ext cx="53340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</p:spPr>
        <p:txBody>
          <a:bodyPr/>
          <a:lstStyle/>
          <a:p>
            <a:endParaRPr lang="pl-PL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87"/>
          </a:xfrm>
        </p:spPr>
        <p:txBody>
          <a:bodyPr/>
          <a:lstStyle/>
          <a:p>
            <a:pPr eaLnBrk="1" hangingPunct="1"/>
            <a:r>
              <a:rPr lang="pl-PL" sz="4000" smtClean="0"/>
              <a:t>Proste typy danych</a:t>
            </a:r>
          </a:p>
        </p:txBody>
      </p:sp>
      <p:graphicFrame>
        <p:nvGraphicFramePr>
          <p:cNvPr id="4" name="Tabela 3"/>
          <p:cNvGraphicFramePr>
            <a:graphicFrameLocks noGrp="1"/>
          </p:cNvGraphicFramePr>
          <p:nvPr/>
        </p:nvGraphicFramePr>
        <p:xfrm>
          <a:off x="214313" y="1071563"/>
          <a:ext cx="8715436" cy="5574328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1234687"/>
                <a:gridCol w="3050402"/>
                <a:gridCol w="4430347"/>
              </a:tblGrid>
              <a:tr h="100548">
                <a:tc>
                  <a:txBody>
                    <a:bodyPr/>
                    <a:lstStyle/>
                    <a:p>
                      <a:endParaRPr lang="pl-PL" sz="400" dirty="0"/>
                    </a:p>
                  </a:txBody>
                  <a:tcPr marL="21057" marR="21057" marT="10528" marB="10528" anchor="ctr"/>
                </a:tc>
                <a:tc>
                  <a:txBody>
                    <a:bodyPr/>
                    <a:lstStyle/>
                    <a:p>
                      <a:endParaRPr lang="pl-PL" sz="400"/>
                    </a:p>
                  </a:txBody>
                  <a:tcPr marL="21057" marR="21057" marT="10528" marB="10528"/>
                </a:tc>
                <a:tc>
                  <a:txBody>
                    <a:bodyPr/>
                    <a:lstStyle/>
                    <a:p>
                      <a:endParaRPr lang="pl-PL" sz="400" dirty="0"/>
                    </a:p>
                  </a:txBody>
                  <a:tcPr marL="21057" marR="21057" marT="10528" marB="10528"/>
                </a:tc>
              </a:tr>
              <a:tr h="188176">
                <a:tc>
                  <a:txBody>
                    <a:bodyPr/>
                    <a:lstStyle/>
                    <a:p>
                      <a:pPr algn="ctr"/>
                      <a:r>
                        <a:rPr lang="pl-PL" sz="1400" dirty="0" smtClean="0">
                          <a:latin typeface="Verdana" pitchFamily="34" charset="0"/>
                        </a:rPr>
                        <a:t>Typ danych</a:t>
                      </a:r>
                      <a:endParaRPr lang="pl-PL" sz="1400" dirty="0">
                        <a:latin typeface="Verdana" pitchFamily="34" charset="0"/>
                      </a:endParaRPr>
                    </a:p>
                  </a:txBody>
                  <a:tcPr marL="72000" marR="7200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 smtClean="0">
                          <a:latin typeface="Verdana" pitchFamily="34" charset="0"/>
                        </a:rPr>
                        <a:t>Opis</a:t>
                      </a:r>
                      <a:endParaRPr lang="pl-PL" sz="1400" dirty="0">
                        <a:latin typeface="Verdana" pitchFamily="34" charset="0"/>
                      </a:endParaRPr>
                    </a:p>
                  </a:txBody>
                  <a:tcPr marL="72000" marR="7200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 smtClean="0">
                          <a:latin typeface="Verdana" pitchFamily="34" charset="0"/>
                        </a:rPr>
                        <a:t>Zakres</a:t>
                      </a:r>
                      <a:endParaRPr lang="pl-PL" sz="1400" dirty="0">
                        <a:latin typeface="Verdana" pitchFamily="34" charset="0"/>
                      </a:endParaRPr>
                    </a:p>
                  </a:txBody>
                  <a:tcPr marL="72000" marR="72000" marT="0" marB="0" anchor="ctr">
                    <a:solidFill>
                      <a:srgbClr val="92D050"/>
                    </a:solidFill>
                  </a:tcPr>
                </a:tc>
              </a:tr>
              <a:tr h="226234">
                <a:tc>
                  <a:txBody>
                    <a:bodyPr/>
                    <a:lstStyle/>
                    <a:p>
                      <a:pPr algn="ctr"/>
                      <a:r>
                        <a:rPr lang="pl-PL" sz="1400" dirty="0" err="1">
                          <a:latin typeface="Verdana" pitchFamily="34" charset="0"/>
                        </a:rPr>
                        <a:t>Byte</a:t>
                      </a:r>
                      <a:endParaRPr lang="pl-PL" sz="1400" dirty="0">
                        <a:latin typeface="Verdana" pitchFamily="34" charset="0"/>
                      </a:endParaRPr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r>
                        <a:rPr lang="pl-PL" sz="1400" dirty="0" smtClean="0">
                          <a:latin typeface="Verdana" pitchFamily="34" charset="0"/>
                        </a:rPr>
                        <a:t>1-bajtowy liczbowy typ danych</a:t>
                      </a:r>
                      <a:endParaRPr lang="pl-PL" sz="1400" dirty="0">
                        <a:latin typeface="Verdana" pitchFamily="34" charset="0"/>
                      </a:endParaRPr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r>
                        <a:rPr lang="pl-PL" sz="1400" dirty="0">
                          <a:latin typeface="Verdana" pitchFamily="34" charset="0"/>
                        </a:rPr>
                        <a:t>0 </a:t>
                      </a:r>
                      <a:r>
                        <a:rPr lang="pl-PL" sz="1400" dirty="0" smtClean="0">
                          <a:latin typeface="Verdana" pitchFamily="34" charset="0"/>
                        </a:rPr>
                        <a:t>do </a:t>
                      </a:r>
                      <a:r>
                        <a:rPr lang="pl-PL" sz="1400" dirty="0">
                          <a:latin typeface="Verdana" pitchFamily="34" charset="0"/>
                        </a:rPr>
                        <a:t>255</a:t>
                      </a:r>
                    </a:p>
                  </a:txBody>
                  <a:tcPr marL="72000" marR="72000" marT="0" marB="0" anchor="ctr"/>
                </a:tc>
              </a:tr>
              <a:tr h="188176">
                <a:tc>
                  <a:txBody>
                    <a:bodyPr/>
                    <a:lstStyle/>
                    <a:p>
                      <a:pPr algn="ctr"/>
                      <a:r>
                        <a:rPr lang="pl-PL" sz="1400" dirty="0" err="1">
                          <a:latin typeface="Verdana" pitchFamily="34" charset="0"/>
                        </a:rPr>
                        <a:t>Integer</a:t>
                      </a:r>
                      <a:endParaRPr lang="pl-PL" sz="1400" dirty="0">
                        <a:latin typeface="Verdana" pitchFamily="34" charset="0"/>
                      </a:endParaRPr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r>
                        <a:rPr lang="pl-PL" sz="1400" dirty="0" smtClean="0">
                          <a:latin typeface="Verdana" pitchFamily="34" charset="0"/>
                        </a:rPr>
                        <a:t>2-bajtowa liczba całkowita</a:t>
                      </a:r>
                      <a:endParaRPr lang="pl-PL" sz="1400" dirty="0">
                        <a:latin typeface="Verdana" pitchFamily="34" charset="0"/>
                      </a:endParaRPr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r>
                        <a:rPr lang="pl-PL" sz="1400" dirty="0">
                          <a:latin typeface="Verdana" pitchFamily="34" charset="0"/>
                        </a:rPr>
                        <a:t>– 32,768 </a:t>
                      </a:r>
                      <a:r>
                        <a:rPr lang="pl-PL" sz="1400" dirty="0" smtClean="0">
                          <a:latin typeface="Verdana" pitchFamily="34" charset="0"/>
                        </a:rPr>
                        <a:t>do </a:t>
                      </a:r>
                      <a:r>
                        <a:rPr lang="pl-PL" sz="1400" dirty="0">
                          <a:latin typeface="Verdana" pitchFamily="34" charset="0"/>
                        </a:rPr>
                        <a:t>32,767</a:t>
                      </a:r>
                    </a:p>
                  </a:txBody>
                  <a:tcPr marL="72000" marR="72000" marT="0" marB="0" anchor="ctr"/>
                </a:tc>
              </a:tr>
              <a:tr h="301645">
                <a:tc>
                  <a:txBody>
                    <a:bodyPr/>
                    <a:lstStyle/>
                    <a:p>
                      <a:pPr algn="ctr"/>
                      <a:r>
                        <a:rPr lang="pl-PL" sz="1400" dirty="0">
                          <a:latin typeface="Verdana" pitchFamily="34" charset="0"/>
                        </a:rPr>
                        <a:t>Long</a:t>
                      </a:r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r>
                        <a:rPr lang="pl-PL" sz="1400" dirty="0" smtClean="0">
                          <a:latin typeface="Verdana" pitchFamily="34" charset="0"/>
                        </a:rPr>
                        <a:t>4-bajtowa liczba całkowita</a:t>
                      </a:r>
                      <a:endParaRPr lang="pl-PL" sz="1400" dirty="0">
                        <a:latin typeface="Verdana" pitchFamily="34" charset="0"/>
                      </a:endParaRPr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r>
                        <a:rPr lang="pl-PL" sz="1400" dirty="0">
                          <a:latin typeface="Verdana" pitchFamily="34" charset="0"/>
                        </a:rPr>
                        <a:t>– 2,147,483,648 </a:t>
                      </a:r>
                      <a:r>
                        <a:rPr lang="pl-PL" sz="1400" dirty="0" smtClean="0">
                          <a:latin typeface="Verdana" pitchFamily="34" charset="0"/>
                        </a:rPr>
                        <a:t>do </a:t>
                      </a:r>
                      <a:r>
                        <a:rPr lang="pl-PL" sz="1400" dirty="0">
                          <a:latin typeface="Verdana" pitchFamily="34" charset="0"/>
                        </a:rPr>
                        <a:t>2,147,483,647</a:t>
                      </a:r>
                    </a:p>
                  </a:txBody>
                  <a:tcPr marL="72000" marR="72000" marT="0" marB="0" anchor="ctr"/>
                </a:tc>
              </a:tr>
              <a:tr h="301645">
                <a:tc rowSpan="2">
                  <a:txBody>
                    <a:bodyPr/>
                    <a:lstStyle/>
                    <a:p>
                      <a:pPr algn="ctr"/>
                      <a:r>
                        <a:rPr lang="pl-PL" sz="1400" dirty="0">
                          <a:latin typeface="Verdana" pitchFamily="34" charset="0"/>
                        </a:rPr>
                        <a:t>Single</a:t>
                      </a:r>
                    </a:p>
                  </a:txBody>
                  <a:tcPr marL="72000" marR="72000" marT="0" marB="0" anchor="ctr"/>
                </a:tc>
                <a:tc rowSpan="2">
                  <a:txBody>
                    <a:bodyPr/>
                    <a:lstStyle/>
                    <a:p>
                      <a:r>
                        <a:rPr lang="pl-PL" sz="1400" dirty="0" smtClean="0">
                          <a:latin typeface="Verdana" pitchFamily="34" charset="0"/>
                        </a:rPr>
                        <a:t>4-bajtowa liczba zmiennoprzecinkowa</a:t>
                      </a:r>
                      <a:endParaRPr lang="pl-PL" sz="1400" dirty="0">
                        <a:latin typeface="Verdana" pitchFamily="34" charset="0"/>
                      </a:endParaRPr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r>
                        <a:rPr lang="it-IT" sz="1400" dirty="0">
                          <a:latin typeface="Verdana" pitchFamily="34" charset="0"/>
                        </a:rPr>
                        <a:t>– 3.402823E38 </a:t>
                      </a:r>
                      <a:r>
                        <a:rPr lang="it-IT" sz="1400" dirty="0" smtClean="0">
                          <a:latin typeface="Verdana" pitchFamily="34" charset="0"/>
                        </a:rPr>
                        <a:t>do </a:t>
                      </a:r>
                      <a:r>
                        <a:rPr lang="it-IT" sz="1400" dirty="0">
                          <a:latin typeface="Verdana" pitchFamily="34" charset="0"/>
                        </a:rPr>
                        <a:t>– 1.401298E – 45 </a:t>
                      </a:r>
                      <a:r>
                        <a:rPr lang="it-IT" sz="1400" dirty="0" smtClean="0">
                          <a:latin typeface="Verdana" pitchFamily="34" charset="0"/>
                        </a:rPr>
                        <a:t>(wartości ujemne)</a:t>
                      </a:r>
                      <a:endParaRPr lang="it-IT" sz="1400" dirty="0">
                        <a:latin typeface="Verdana" pitchFamily="34" charset="0"/>
                      </a:endParaRPr>
                    </a:p>
                  </a:txBody>
                  <a:tcPr marL="72000" marR="72000" marT="0" marB="0" anchor="ctr"/>
                </a:tc>
              </a:tr>
              <a:tr h="377057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400" dirty="0">
                          <a:latin typeface="Verdana" pitchFamily="34" charset="0"/>
                        </a:rPr>
                        <a:t>1.401298E – 45 </a:t>
                      </a:r>
                      <a:r>
                        <a:rPr lang="it-IT" sz="1400" dirty="0" smtClean="0">
                          <a:latin typeface="Verdana" pitchFamily="34" charset="0"/>
                        </a:rPr>
                        <a:t>do </a:t>
                      </a:r>
                      <a:r>
                        <a:rPr lang="it-IT" sz="1400" dirty="0">
                          <a:latin typeface="Verdana" pitchFamily="34" charset="0"/>
                        </a:rPr>
                        <a:t>3.402823E38 </a:t>
                      </a:r>
                      <a:r>
                        <a:rPr lang="it-IT" sz="1400" dirty="0" smtClean="0">
                          <a:latin typeface="Verdana" pitchFamily="34" charset="0"/>
                        </a:rPr>
                        <a:t>(wartości dodatnie)</a:t>
                      </a:r>
                      <a:endParaRPr lang="it-IT" sz="1400" dirty="0">
                        <a:latin typeface="Verdana" pitchFamily="34" charset="0"/>
                      </a:endParaRPr>
                    </a:p>
                  </a:txBody>
                  <a:tcPr marL="72000" marR="72000" marT="0" marB="0" anchor="ctr"/>
                </a:tc>
              </a:tr>
              <a:tr h="603290">
                <a:tc rowSpan="2">
                  <a:txBody>
                    <a:bodyPr/>
                    <a:lstStyle/>
                    <a:p>
                      <a:pPr algn="ctr"/>
                      <a:r>
                        <a:rPr lang="pl-PL" sz="1400" dirty="0">
                          <a:latin typeface="Verdana" pitchFamily="34" charset="0"/>
                        </a:rPr>
                        <a:t>Double</a:t>
                      </a:r>
                    </a:p>
                  </a:txBody>
                  <a:tcPr marL="72000" marR="72000" marT="0" marB="0" anchor="ctr"/>
                </a:tc>
                <a:tc rowSpan="2">
                  <a:txBody>
                    <a:bodyPr/>
                    <a:lstStyle/>
                    <a:p>
                      <a:r>
                        <a:rPr lang="pl-PL" sz="1400" dirty="0" smtClean="0">
                          <a:latin typeface="Verdana" pitchFamily="34" charset="0"/>
                        </a:rPr>
                        <a:t>8-bajtowa liczba zmiennoprzecinkowa</a:t>
                      </a:r>
                      <a:endParaRPr lang="pl-PL" sz="1400" dirty="0">
                        <a:latin typeface="Verdana" pitchFamily="34" charset="0"/>
                      </a:endParaRPr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r>
                        <a:rPr lang="it-IT" sz="1400" dirty="0">
                          <a:latin typeface="Verdana" pitchFamily="34" charset="0"/>
                        </a:rPr>
                        <a:t>– </a:t>
                      </a:r>
                      <a:r>
                        <a:rPr lang="it-IT" sz="1400" dirty="0" smtClean="0">
                          <a:latin typeface="Verdana" pitchFamily="34" charset="0"/>
                        </a:rPr>
                        <a:t>1.79769313486231</a:t>
                      </a:r>
                      <a:r>
                        <a:rPr lang="pl-PL" sz="1400" dirty="0" smtClean="0">
                          <a:latin typeface="Verdana" pitchFamily="34" charset="0"/>
                        </a:rPr>
                        <a:t>E</a:t>
                      </a:r>
                      <a:r>
                        <a:rPr lang="pl-PL" sz="1400" baseline="0" dirty="0" smtClean="0">
                          <a:latin typeface="Verdana" pitchFamily="34" charset="0"/>
                        </a:rPr>
                        <a:t> </a:t>
                      </a:r>
                      <a:r>
                        <a:rPr lang="it-IT" sz="1400" dirty="0" smtClean="0">
                          <a:latin typeface="Verdana" pitchFamily="34" charset="0"/>
                        </a:rPr>
                        <a:t>308 do</a:t>
                      </a:r>
                      <a:r>
                        <a:rPr lang="it-IT" sz="1400" dirty="0">
                          <a:latin typeface="Verdana" pitchFamily="34" charset="0"/>
                        </a:rPr>
                        <a:t/>
                      </a:r>
                      <a:br>
                        <a:rPr lang="it-IT" sz="1400" dirty="0">
                          <a:latin typeface="Verdana" pitchFamily="34" charset="0"/>
                        </a:rPr>
                      </a:br>
                      <a:r>
                        <a:rPr lang="it-IT" sz="1400" dirty="0">
                          <a:latin typeface="Verdana" pitchFamily="34" charset="0"/>
                        </a:rPr>
                        <a:t>– 4.94065645841247E – 324 </a:t>
                      </a:r>
                      <a:r>
                        <a:rPr lang="it-IT" sz="1400" dirty="0" smtClean="0">
                          <a:latin typeface="Verdana" pitchFamily="34" charset="0"/>
                        </a:rPr>
                        <a:t>(wartości ujemne)</a:t>
                      </a:r>
                      <a:endParaRPr lang="it-IT" sz="1400" dirty="0">
                        <a:latin typeface="Verdana" pitchFamily="34" charset="0"/>
                      </a:endParaRPr>
                    </a:p>
                  </a:txBody>
                  <a:tcPr marL="72000" marR="72000" marT="0" marB="0" anchor="ctr"/>
                </a:tc>
              </a:tr>
              <a:tr h="452467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400" dirty="0">
                          <a:latin typeface="Verdana" pitchFamily="34" charset="0"/>
                        </a:rPr>
                        <a:t>4.94065645841247E – 324 </a:t>
                      </a:r>
                      <a:r>
                        <a:rPr lang="it-IT" sz="1400" dirty="0" smtClean="0">
                          <a:latin typeface="Verdana" pitchFamily="34" charset="0"/>
                        </a:rPr>
                        <a:t>do 1.79769313486231</a:t>
                      </a:r>
                      <a:r>
                        <a:rPr lang="pl-PL" sz="1400" baseline="0" dirty="0" smtClean="0">
                          <a:latin typeface="Verdana" pitchFamily="34" charset="0"/>
                        </a:rPr>
                        <a:t>E </a:t>
                      </a:r>
                      <a:r>
                        <a:rPr lang="it-IT" sz="1400" dirty="0" smtClean="0">
                          <a:latin typeface="Verdana" pitchFamily="34" charset="0"/>
                        </a:rPr>
                        <a:t>308 (wartości dodatnie)</a:t>
                      </a:r>
                      <a:endParaRPr lang="it-IT" sz="1400" dirty="0">
                        <a:latin typeface="Verdana" pitchFamily="34" charset="0"/>
                      </a:endParaRPr>
                    </a:p>
                  </a:txBody>
                  <a:tcPr marL="72000" marR="72000" marT="0" marB="0" anchor="ctr"/>
                </a:tc>
              </a:tr>
              <a:tr h="377057">
                <a:tc>
                  <a:txBody>
                    <a:bodyPr/>
                    <a:lstStyle/>
                    <a:p>
                      <a:pPr algn="ctr"/>
                      <a:r>
                        <a:rPr lang="pl-PL" sz="1400" dirty="0" err="1">
                          <a:latin typeface="Verdana" pitchFamily="34" charset="0"/>
                        </a:rPr>
                        <a:t>Currency</a:t>
                      </a:r>
                      <a:endParaRPr lang="pl-PL" sz="1400" dirty="0">
                        <a:latin typeface="Verdana" pitchFamily="34" charset="0"/>
                      </a:endParaRPr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Verdana" pitchFamily="34" charset="0"/>
                        </a:rPr>
                        <a:t>8-bajtow</a:t>
                      </a:r>
                      <a:r>
                        <a:rPr lang="pl-PL" sz="1400" dirty="0" smtClean="0">
                          <a:latin typeface="Verdana" pitchFamily="34" charset="0"/>
                        </a:rPr>
                        <a:t>a</a:t>
                      </a:r>
                      <a:r>
                        <a:rPr lang="en-US" sz="1400" dirty="0" smtClean="0">
                          <a:latin typeface="Verdana" pitchFamily="34" charset="0"/>
                        </a:rPr>
                        <a:t> </a:t>
                      </a:r>
                      <a:r>
                        <a:rPr lang="pl-PL" sz="1400" dirty="0" smtClean="0">
                          <a:latin typeface="Verdana" pitchFamily="34" charset="0"/>
                        </a:rPr>
                        <a:t>liczba z ustaloną</a:t>
                      </a:r>
                      <a:r>
                        <a:rPr lang="pl-PL" sz="1400" baseline="0" dirty="0" smtClean="0">
                          <a:latin typeface="Verdana" pitchFamily="34" charset="0"/>
                        </a:rPr>
                        <a:t> liczbą miejsc  po przecinku</a:t>
                      </a:r>
                      <a:endParaRPr lang="en-US" sz="1400" dirty="0">
                        <a:latin typeface="Verdana" pitchFamily="34" charset="0"/>
                      </a:endParaRPr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r>
                        <a:rPr lang="pl-PL" sz="1400" dirty="0">
                          <a:latin typeface="Verdana" pitchFamily="34" charset="0"/>
                        </a:rPr>
                        <a:t>– 922,337,203,685,477.5808 </a:t>
                      </a:r>
                      <a:r>
                        <a:rPr lang="pl-PL" sz="1400" dirty="0" smtClean="0">
                          <a:latin typeface="Verdana" pitchFamily="34" charset="0"/>
                        </a:rPr>
                        <a:t>do </a:t>
                      </a:r>
                      <a:r>
                        <a:rPr lang="pl-PL" sz="1400" dirty="0">
                          <a:latin typeface="Verdana" pitchFamily="34" charset="0"/>
                        </a:rPr>
                        <a:t>922,337,203,685,477.5807</a:t>
                      </a:r>
                    </a:p>
                  </a:txBody>
                  <a:tcPr marL="72000" marR="72000" marT="0" marB="0" anchor="ctr"/>
                </a:tc>
              </a:tr>
              <a:tr h="301645">
                <a:tc>
                  <a:txBody>
                    <a:bodyPr/>
                    <a:lstStyle/>
                    <a:p>
                      <a:pPr algn="ctr"/>
                      <a:r>
                        <a:rPr lang="pl-PL" sz="1400" dirty="0" err="1">
                          <a:latin typeface="Verdana" pitchFamily="34" charset="0"/>
                        </a:rPr>
                        <a:t>String</a:t>
                      </a:r>
                      <a:endParaRPr lang="pl-PL" sz="1400" dirty="0">
                        <a:latin typeface="Verdana" pitchFamily="34" charset="0"/>
                      </a:endParaRPr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r>
                        <a:rPr lang="pl-PL" sz="1400" dirty="0" smtClean="0">
                          <a:latin typeface="Verdana" pitchFamily="34" charset="0"/>
                        </a:rPr>
                        <a:t>Łańcuchy lub znaki alfanumeryczne</a:t>
                      </a:r>
                      <a:endParaRPr lang="pl-PL" sz="1400" dirty="0">
                        <a:latin typeface="Verdana" pitchFamily="34" charset="0"/>
                      </a:endParaRPr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r>
                        <a:rPr lang="pl-PL" sz="1400" dirty="0" smtClean="0">
                          <a:latin typeface="Verdana" pitchFamily="34" charset="0"/>
                        </a:rPr>
                        <a:t>Od zera do ok. 2 miliardów znaków</a:t>
                      </a:r>
                      <a:endParaRPr lang="en-US" sz="1400" dirty="0">
                        <a:latin typeface="Verdana" pitchFamily="34" charset="0"/>
                      </a:endParaRPr>
                    </a:p>
                  </a:txBody>
                  <a:tcPr marL="72000" marR="72000" marT="0" marB="0" anchor="ctr"/>
                </a:tc>
              </a:tr>
              <a:tr h="1055757">
                <a:tc>
                  <a:txBody>
                    <a:bodyPr/>
                    <a:lstStyle/>
                    <a:p>
                      <a:pPr algn="ctr"/>
                      <a:r>
                        <a:rPr lang="pl-PL" sz="1400">
                          <a:latin typeface="Verdana" pitchFamily="34" charset="0"/>
                        </a:rPr>
                        <a:t>Variant</a:t>
                      </a:r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>
                          <a:latin typeface="Verdana" pitchFamily="34" charset="0"/>
                        </a:rPr>
                        <a:t>Dat</a:t>
                      </a:r>
                      <a:r>
                        <a:rPr lang="pl-PL" sz="1400" dirty="0" smtClean="0">
                          <a:latin typeface="Verdana" pitchFamily="34" charset="0"/>
                        </a:rPr>
                        <a:t>a</a:t>
                      </a:r>
                      <a:r>
                        <a:rPr lang="en-US" sz="1400" dirty="0" smtClean="0">
                          <a:latin typeface="Verdana" pitchFamily="34" charset="0"/>
                        </a:rPr>
                        <a:t>/</a:t>
                      </a:r>
                      <a:r>
                        <a:rPr lang="pl-PL" sz="1400" dirty="0" smtClean="0">
                          <a:latin typeface="Verdana" pitchFamily="34" charset="0"/>
                        </a:rPr>
                        <a:t>czas</a:t>
                      </a:r>
                      <a:r>
                        <a:rPr lang="en-US" sz="1400" dirty="0" smtClean="0">
                          <a:latin typeface="Verdana" pitchFamily="34" charset="0"/>
                        </a:rPr>
                        <a:t>, </a:t>
                      </a:r>
                      <a:r>
                        <a:rPr lang="en-US" sz="1400" dirty="0" err="1" smtClean="0">
                          <a:latin typeface="Verdana" pitchFamily="34" charset="0"/>
                        </a:rPr>
                        <a:t>liczba</a:t>
                      </a:r>
                      <a:r>
                        <a:rPr lang="en-US" sz="1400" dirty="0" smtClean="0">
                          <a:latin typeface="Verdana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Verdana" pitchFamily="34" charset="0"/>
                        </a:rPr>
                        <a:t>zmienno</a:t>
                      </a:r>
                      <a:r>
                        <a:rPr lang="pl-PL" sz="1400" dirty="0" smtClean="0">
                          <a:latin typeface="Verdana" pitchFamily="34" charset="0"/>
                        </a:rPr>
                        <a:t>-</a:t>
                      </a:r>
                      <a:r>
                        <a:rPr lang="en-US" sz="1400" dirty="0" err="1" smtClean="0">
                          <a:latin typeface="Verdana" pitchFamily="34" charset="0"/>
                        </a:rPr>
                        <a:t>przecinkowa</a:t>
                      </a:r>
                      <a:r>
                        <a:rPr lang="en-US" sz="1400" dirty="0" smtClean="0">
                          <a:latin typeface="Verdana" pitchFamily="34" charset="0"/>
                        </a:rPr>
                        <a:t>, </a:t>
                      </a:r>
                      <a:r>
                        <a:rPr lang="pl-PL" sz="1400" dirty="0" smtClean="0">
                          <a:latin typeface="Verdana" pitchFamily="34" charset="0"/>
                        </a:rPr>
                        <a:t>liczba całkowita</a:t>
                      </a:r>
                      <a:r>
                        <a:rPr lang="en-US" sz="1400" dirty="0" smtClean="0">
                          <a:latin typeface="Verdana" pitchFamily="34" charset="0"/>
                        </a:rPr>
                        <a:t>, </a:t>
                      </a:r>
                      <a:r>
                        <a:rPr lang="pl-PL" sz="1400" dirty="0" smtClean="0">
                          <a:latin typeface="Verdana" pitchFamily="34" charset="0"/>
                        </a:rPr>
                        <a:t>łańcuch</a:t>
                      </a:r>
                      <a:r>
                        <a:rPr lang="en-US" sz="1400" dirty="0" smtClean="0">
                          <a:latin typeface="Verdana" pitchFamily="34" charset="0"/>
                        </a:rPr>
                        <a:t>, </a:t>
                      </a:r>
                      <a:r>
                        <a:rPr lang="pl-PL" sz="1400" dirty="0" smtClean="0">
                          <a:latin typeface="Verdana" pitchFamily="34" charset="0"/>
                        </a:rPr>
                        <a:t>lub </a:t>
                      </a:r>
                      <a:r>
                        <a:rPr lang="pl-PL" sz="1400" dirty="0" err="1" smtClean="0">
                          <a:latin typeface="Verdana" pitchFamily="34" charset="0"/>
                        </a:rPr>
                        <a:t>objekt</a:t>
                      </a:r>
                      <a:r>
                        <a:rPr lang="pl-PL" sz="1400" dirty="0" smtClean="0">
                          <a:latin typeface="Verdana" pitchFamily="34" charset="0"/>
                        </a:rPr>
                        <a:t> -</a:t>
                      </a:r>
                      <a:r>
                        <a:rPr lang="en-US" sz="1400" dirty="0" smtClean="0">
                          <a:latin typeface="Verdana" pitchFamily="34" charset="0"/>
                        </a:rPr>
                        <a:t> </a:t>
                      </a:r>
                      <a:r>
                        <a:rPr lang="en-US" sz="1400" dirty="0">
                          <a:latin typeface="Verdana" pitchFamily="34" charset="0"/>
                        </a:rPr>
                        <a:t>16 </a:t>
                      </a:r>
                      <a:r>
                        <a:rPr lang="en-US" sz="1400" dirty="0" err="1" smtClean="0">
                          <a:latin typeface="Verdana" pitchFamily="34" charset="0"/>
                        </a:rPr>
                        <a:t>bajt</a:t>
                      </a:r>
                      <a:r>
                        <a:rPr lang="pl-PL" sz="1400" dirty="0" smtClean="0">
                          <a:latin typeface="Verdana" pitchFamily="34" charset="0"/>
                        </a:rPr>
                        <a:t>ó</a:t>
                      </a:r>
                      <a:r>
                        <a:rPr lang="en-US" sz="1400" dirty="0" smtClean="0">
                          <a:latin typeface="Verdana" pitchFamily="34" charset="0"/>
                        </a:rPr>
                        <a:t>w, </a:t>
                      </a:r>
                      <a:r>
                        <a:rPr lang="en-US" sz="1400" dirty="0">
                          <a:latin typeface="Verdana" pitchFamily="34" charset="0"/>
                        </a:rPr>
                        <a:t>plus 1 </a:t>
                      </a:r>
                      <a:r>
                        <a:rPr lang="en-US" sz="1400" dirty="0" err="1" smtClean="0">
                          <a:latin typeface="Verdana" pitchFamily="34" charset="0"/>
                        </a:rPr>
                        <a:t>bajt</a:t>
                      </a:r>
                      <a:r>
                        <a:rPr lang="pl-PL" sz="1400" baseline="0" dirty="0" smtClean="0">
                          <a:latin typeface="Verdana" pitchFamily="34" charset="0"/>
                        </a:rPr>
                        <a:t> </a:t>
                      </a:r>
                      <a:r>
                        <a:rPr lang="pl-PL" sz="1400" dirty="0" smtClean="0">
                          <a:latin typeface="Verdana" pitchFamily="34" charset="0"/>
                        </a:rPr>
                        <a:t>na każdy znak dla wartości łańcuchowych</a:t>
                      </a:r>
                      <a:endParaRPr lang="en-US" sz="1400" dirty="0">
                        <a:latin typeface="Verdana" pitchFamily="34" charset="0"/>
                      </a:endParaRPr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r>
                        <a:rPr lang="pl-PL" sz="1400" dirty="0" smtClean="0">
                          <a:latin typeface="Verdana" pitchFamily="34" charset="0"/>
                        </a:rPr>
                        <a:t>Wartości dat</a:t>
                      </a:r>
                      <a:r>
                        <a:rPr lang="en-US" sz="1400" dirty="0" smtClean="0">
                          <a:latin typeface="Verdana" pitchFamily="34" charset="0"/>
                        </a:rPr>
                        <a:t>: </a:t>
                      </a:r>
                      <a:r>
                        <a:rPr lang="pl-PL" sz="1400" dirty="0" smtClean="0">
                          <a:latin typeface="Verdana" pitchFamily="34" charset="0"/>
                        </a:rPr>
                        <a:t>1 stycznia</a:t>
                      </a:r>
                      <a:r>
                        <a:rPr lang="en-US" sz="1400" dirty="0" smtClean="0">
                          <a:latin typeface="Verdana" pitchFamily="34" charset="0"/>
                        </a:rPr>
                        <a:t> </a:t>
                      </a:r>
                      <a:r>
                        <a:rPr lang="en-US" sz="1400" dirty="0">
                          <a:latin typeface="Verdana" pitchFamily="34" charset="0"/>
                        </a:rPr>
                        <a:t>100 </a:t>
                      </a:r>
                      <a:r>
                        <a:rPr lang="en-US" sz="1400" dirty="0" smtClean="0">
                          <a:latin typeface="Verdana" pitchFamily="34" charset="0"/>
                        </a:rPr>
                        <a:t>do </a:t>
                      </a:r>
                      <a:r>
                        <a:rPr lang="pl-PL" sz="1400" dirty="0" smtClean="0">
                          <a:latin typeface="Verdana" pitchFamily="34" charset="0"/>
                        </a:rPr>
                        <a:t>31 grudnia</a:t>
                      </a:r>
                      <a:r>
                        <a:rPr lang="en-US" sz="1400" dirty="0" smtClean="0">
                          <a:latin typeface="Verdana" pitchFamily="34" charset="0"/>
                        </a:rPr>
                        <a:t> </a:t>
                      </a:r>
                      <a:r>
                        <a:rPr lang="en-US" sz="1400" dirty="0">
                          <a:latin typeface="Verdana" pitchFamily="34" charset="0"/>
                        </a:rPr>
                        <a:t>9999 </a:t>
                      </a:r>
                      <a:r>
                        <a:rPr lang="pl-PL" sz="1400" dirty="0" smtClean="0">
                          <a:latin typeface="Verdana" pitchFamily="34" charset="0"/>
                        </a:rPr>
                        <a:t/>
                      </a:r>
                      <a:br>
                        <a:rPr lang="pl-PL" sz="1400" dirty="0" smtClean="0">
                          <a:latin typeface="Verdana" pitchFamily="34" charset="0"/>
                        </a:rPr>
                      </a:br>
                      <a:r>
                        <a:rPr lang="pl-PL" sz="1400" dirty="0" smtClean="0">
                          <a:latin typeface="Verdana" pitchFamily="34" charset="0"/>
                        </a:rPr>
                        <a:t>Wartości numeryczne</a:t>
                      </a:r>
                      <a:r>
                        <a:rPr lang="pl-PL" sz="1400" baseline="0" dirty="0" smtClean="0">
                          <a:latin typeface="Verdana" pitchFamily="34" charset="0"/>
                        </a:rPr>
                        <a:t> jak typ </a:t>
                      </a:r>
                      <a:r>
                        <a:rPr lang="en-US" sz="1400" dirty="0" smtClean="0">
                          <a:latin typeface="Verdana" pitchFamily="34" charset="0"/>
                        </a:rPr>
                        <a:t>Double</a:t>
                      </a:r>
                      <a:endParaRPr lang="en-US" sz="1400" dirty="0">
                        <a:latin typeface="Verdana" pitchFamily="34" charset="0"/>
                      </a:endParaRPr>
                    </a:p>
                    <a:p>
                      <a:r>
                        <a:rPr lang="pl-PL" sz="1400" dirty="0" smtClean="0">
                          <a:latin typeface="Verdana" pitchFamily="34" charset="0"/>
                        </a:rPr>
                        <a:t>Wartości znakowe</a:t>
                      </a:r>
                      <a:r>
                        <a:rPr lang="en-US" sz="1400" dirty="0" smtClean="0">
                          <a:latin typeface="Verdana" pitchFamily="34" charset="0"/>
                        </a:rPr>
                        <a:t>: </a:t>
                      </a:r>
                      <a:r>
                        <a:rPr lang="pl-PL" sz="1400" dirty="0" smtClean="0">
                          <a:latin typeface="Verdana" pitchFamily="34" charset="0"/>
                        </a:rPr>
                        <a:t>takie </a:t>
                      </a:r>
                      <a:r>
                        <a:rPr lang="en-US" sz="1400" dirty="0" smtClean="0">
                          <a:latin typeface="Verdana" pitchFamily="34" charset="0"/>
                        </a:rPr>
                        <a:t>same </a:t>
                      </a:r>
                      <a:r>
                        <a:rPr lang="pl-PL" sz="1400" dirty="0" smtClean="0">
                          <a:latin typeface="Verdana" pitchFamily="34" charset="0"/>
                        </a:rPr>
                        <a:t>jak </a:t>
                      </a:r>
                      <a:r>
                        <a:rPr lang="en-US" sz="1400" dirty="0" smtClean="0">
                          <a:latin typeface="Verdana" pitchFamily="34" charset="0"/>
                        </a:rPr>
                        <a:t>String </a:t>
                      </a:r>
                      <a:r>
                        <a:rPr lang="pl-PL" sz="1400" dirty="0" smtClean="0">
                          <a:latin typeface="Verdana" pitchFamily="34" charset="0"/>
                        </a:rPr>
                        <a:t/>
                      </a:r>
                      <a:br>
                        <a:rPr lang="pl-PL" sz="1400" dirty="0" smtClean="0">
                          <a:latin typeface="Verdana" pitchFamily="34" charset="0"/>
                        </a:rPr>
                      </a:br>
                      <a:r>
                        <a:rPr lang="pl-PL" sz="1400" dirty="0" smtClean="0">
                          <a:latin typeface="Verdana" pitchFamily="34" charset="0"/>
                        </a:rPr>
                        <a:t>mogą</a:t>
                      </a:r>
                      <a:r>
                        <a:rPr lang="pl-PL" sz="1400" baseline="0" dirty="0" smtClean="0">
                          <a:latin typeface="Verdana" pitchFamily="34" charset="0"/>
                        </a:rPr>
                        <a:t> zawierać w. błędu </a:t>
                      </a:r>
                      <a:r>
                        <a:rPr lang="en-US" sz="1400" dirty="0" smtClean="0">
                          <a:latin typeface="Verdana" pitchFamily="34" charset="0"/>
                        </a:rPr>
                        <a:t>Error </a:t>
                      </a:r>
                      <a:r>
                        <a:rPr lang="pl-PL" sz="1400" dirty="0" smtClean="0">
                          <a:latin typeface="Verdana" pitchFamily="34" charset="0"/>
                        </a:rPr>
                        <a:t>lub</a:t>
                      </a:r>
                      <a:r>
                        <a:rPr lang="en-US" sz="1400" dirty="0" smtClean="0">
                          <a:latin typeface="Verdana" pitchFamily="34" charset="0"/>
                        </a:rPr>
                        <a:t> Null</a:t>
                      </a:r>
                      <a:endParaRPr lang="en-US" sz="1400" dirty="0">
                        <a:latin typeface="Verdana" pitchFamily="34" charset="0"/>
                      </a:endParaRPr>
                    </a:p>
                  </a:txBody>
                  <a:tcPr marL="72000" marR="72000" marT="0" marB="0" anchor="ctr"/>
                </a:tc>
              </a:tr>
              <a:tr h="188176">
                <a:tc>
                  <a:txBody>
                    <a:bodyPr/>
                    <a:lstStyle/>
                    <a:p>
                      <a:pPr algn="ctr"/>
                      <a:r>
                        <a:rPr lang="pl-PL" sz="1400">
                          <a:latin typeface="Verdana" pitchFamily="34" charset="0"/>
                        </a:rPr>
                        <a:t>Boolean</a:t>
                      </a:r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r>
                        <a:rPr lang="pl-PL" sz="1400" dirty="0">
                          <a:latin typeface="Verdana" pitchFamily="34" charset="0"/>
                        </a:rPr>
                        <a:t>2 </a:t>
                      </a:r>
                      <a:r>
                        <a:rPr lang="pl-PL" sz="1400" dirty="0" smtClean="0">
                          <a:latin typeface="Verdana" pitchFamily="34" charset="0"/>
                        </a:rPr>
                        <a:t>bajtowy</a:t>
                      </a:r>
                      <a:endParaRPr lang="pl-PL" sz="1400" dirty="0">
                        <a:latin typeface="Verdana" pitchFamily="34" charset="0"/>
                      </a:endParaRPr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r>
                        <a:rPr lang="pl-PL" sz="1400" dirty="0" err="1">
                          <a:latin typeface="Verdana" pitchFamily="34" charset="0"/>
                        </a:rPr>
                        <a:t>True</a:t>
                      </a:r>
                      <a:r>
                        <a:rPr lang="pl-PL" sz="1400" dirty="0">
                          <a:latin typeface="Verdana" pitchFamily="34" charset="0"/>
                        </a:rPr>
                        <a:t> </a:t>
                      </a:r>
                      <a:r>
                        <a:rPr lang="pl-PL" sz="1400" baseline="0" dirty="0" smtClean="0">
                          <a:latin typeface="Verdana" pitchFamily="34" charset="0"/>
                        </a:rPr>
                        <a:t> lub</a:t>
                      </a:r>
                      <a:r>
                        <a:rPr lang="pl-PL" sz="1400" dirty="0" smtClean="0">
                          <a:latin typeface="Verdana" pitchFamily="34" charset="0"/>
                        </a:rPr>
                        <a:t> </a:t>
                      </a:r>
                      <a:r>
                        <a:rPr lang="pl-PL" sz="1400" dirty="0" err="1">
                          <a:latin typeface="Verdana" pitchFamily="34" charset="0"/>
                        </a:rPr>
                        <a:t>False</a:t>
                      </a:r>
                      <a:endParaRPr lang="pl-PL" sz="1400" dirty="0">
                        <a:latin typeface="Verdana" pitchFamily="34" charset="0"/>
                      </a:endParaRPr>
                    </a:p>
                  </a:txBody>
                  <a:tcPr marL="72000" marR="72000" marT="0" marB="0" anchor="ctr"/>
                </a:tc>
              </a:tr>
              <a:tr h="226234">
                <a:tc>
                  <a:txBody>
                    <a:bodyPr/>
                    <a:lstStyle/>
                    <a:p>
                      <a:pPr algn="ctr"/>
                      <a:r>
                        <a:rPr lang="pl-PL" sz="1400">
                          <a:latin typeface="Verdana" pitchFamily="34" charset="0"/>
                        </a:rPr>
                        <a:t>Date</a:t>
                      </a:r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r>
                        <a:rPr lang="pl-PL" sz="1400" dirty="0" smtClean="0">
                          <a:latin typeface="Verdana" pitchFamily="34" charset="0"/>
                        </a:rPr>
                        <a:t>8-bajtowy typ daty i czasu</a:t>
                      </a:r>
                      <a:endParaRPr lang="pl-PL" sz="1400" dirty="0">
                        <a:latin typeface="Verdana" pitchFamily="34" charset="0"/>
                      </a:endParaRPr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r>
                        <a:rPr lang="pl-PL" sz="1400" dirty="0" smtClean="0">
                          <a:latin typeface="Verdana" pitchFamily="34" charset="0"/>
                        </a:rPr>
                        <a:t>1 stycznia</a:t>
                      </a:r>
                      <a:r>
                        <a:rPr lang="en-US" sz="1400" dirty="0" smtClean="0">
                          <a:latin typeface="Verdana" pitchFamily="34" charset="0"/>
                        </a:rPr>
                        <a:t> </a:t>
                      </a:r>
                      <a:r>
                        <a:rPr lang="en-US" sz="1400" dirty="0">
                          <a:latin typeface="Verdana" pitchFamily="34" charset="0"/>
                        </a:rPr>
                        <a:t>100 </a:t>
                      </a:r>
                      <a:r>
                        <a:rPr lang="en-US" sz="1400" dirty="0" smtClean="0">
                          <a:latin typeface="Verdana" pitchFamily="34" charset="0"/>
                        </a:rPr>
                        <a:t>do 31</a:t>
                      </a:r>
                      <a:r>
                        <a:rPr lang="pl-PL" sz="1400" dirty="0" smtClean="0">
                          <a:latin typeface="Verdana" pitchFamily="34" charset="0"/>
                        </a:rPr>
                        <a:t> grudnia </a:t>
                      </a:r>
                      <a:r>
                        <a:rPr lang="en-US" sz="1400" dirty="0" smtClean="0">
                          <a:latin typeface="Verdana" pitchFamily="34" charset="0"/>
                        </a:rPr>
                        <a:t> </a:t>
                      </a:r>
                      <a:r>
                        <a:rPr lang="en-US" sz="1400" dirty="0">
                          <a:latin typeface="Verdana" pitchFamily="34" charset="0"/>
                        </a:rPr>
                        <a:t>9999</a:t>
                      </a:r>
                    </a:p>
                  </a:txBody>
                  <a:tcPr marL="72000" marR="72000" marT="0" marB="0" anchor="ctr"/>
                </a:tc>
              </a:tr>
              <a:tr h="188176">
                <a:tc>
                  <a:txBody>
                    <a:bodyPr/>
                    <a:lstStyle/>
                    <a:p>
                      <a:pPr algn="ctr"/>
                      <a:r>
                        <a:rPr lang="pl-PL" sz="1400">
                          <a:latin typeface="Verdana" pitchFamily="34" charset="0"/>
                        </a:rPr>
                        <a:t>Object</a:t>
                      </a:r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r>
                        <a:rPr lang="pl-PL" sz="1400" dirty="0">
                          <a:latin typeface="Verdana" pitchFamily="34" charset="0"/>
                        </a:rPr>
                        <a:t>4 </a:t>
                      </a:r>
                      <a:r>
                        <a:rPr lang="pl-PL" sz="1400" dirty="0" smtClean="0">
                          <a:latin typeface="Verdana" pitchFamily="34" charset="0"/>
                        </a:rPr>
                        <a:t>bajtowy</a:t>
                      </a:r>
                      <a:endParaRPr lang="pl-PL" sz="1400" dirty="0">
                        <a:latin typeface="Verdana" pitchFamily="34" charset="0"/>
                      </a:endParaRPr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r>
                        <a:rPr lang="pl-PL" sz="1400" dirty="0" smtClean="0">
                          <a:latin typeface="Verdana" pitchFamily="34" charset="0"/>
                        </a:rPr>
                        <a:t>Odwołanie  do Obiektu</a:t>
                      </a:r>
                      <a:endParaRPr lang="pl-PL" sz="1400" dirty="0">
                        <a:latin typeface="Verdana" pitchFamily="34" charset="0"/>
                      </a:endParaRPr>
                    </a:p>
                  </a:txBody>
                  <a:tcPr marL="72000" marR="72000" marT="0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4"/>
          <p:cNvSpPr>
            <a:spLocks noGrp="1" noChangeArrowheads="1"/>
          </p:cNvSpPr>
          <p:nvPr>
            <p:ph type="title"/>
          </p:nvPr>
        </p:nvSpPr>
        <p:spPr>
          <a:xfrm>
            <a:off x="1071563" y="214313"/>
            <a:ext cx="7859712" cy="582612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l-PL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Operacje związane z wybranymi  typami </a:t>
            </a:r>
            <a:r>
              <a:rPr lang="pl-PL" sz="2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danych</a:t>
            </a:r>
          </a:p>
        </p:txBody>
      </p:sp>
      <p:graphicFrame>
        <p:nvGraphicFramePr>
          <p:cNvPr id="2050" name="Object 3"/>
          <p:cNvGraphicFramePr>
            <a:graphicFrameLocks noChangeAspect="1"/>
          </p:cNvGraphicFramePr>
          <p:nvPr>
            <p:ph idx="1"/>
          </p:nvPr>
        </p:nvGraphicFramePr>
        <p:xfrm>
          <a:off x="857250" y="928688"/>
          <a:ext cx="7620000" cy="5651500"/>
        </p:xfrm>
        <a:graphic>
          <a:graphicData uri="http://schemas.openxmlformats.org/presentationml/2006/ole">
            <p:oleObj spid="_x0000_s2050" name="Document" r:id="rId3" imgW="6063776" imgH="4497989" progId="Word.Document.8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3063" y="690563"/>
            <a:ext cx="8447087" cy="554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074" name="Object 2"/>
          <p:cNvGraphicFramePr>
            <a:graphicFrameLocks/>
          </p:cNvGraphicFramePr>
          <p:nvPr>
            <p:ph type="title"/>
          </p:nvPr>
        </p:nvGraphicFramePr>
        <p:xfrm>
          <a:off x="1000125" y="704850"/>
          <a:ext cx="6643688" cy="2867025"/>
        </p:xfrm>
        <a:graphic>
          <a:graphicData uri="http://schemas.openxmlformats.org/presentationml/2006/ole">
            <p:oleObj spid="_x0000_s3074" name="MS Org Chart" r:id="rId3" imgW="6635520" imgH="2908080" progId="OrgPlusWOPX.4">
              <p:embed/>
            </p:oleObj>
          </a:graphicData>
        </a:graphic>
      </p:graphicFrame>
      <p:sp>
        <p:nvSpPr>
          <p:cNvPr id="3076" name="Rectangle 3"/>
          <p:cNvSpPr>
            <a:spLocks noChangeArrowheads="1"/>
          </p:cNvSpPr>
          <p:nvPr/>
        </p:nvSpPr>
        <p:spPr bwMode="auto">
          <a:xfrm>
            <a:off x="285750" y="3857625"/>
            <a:ext cx="4292600" cy="1939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defTabSz="762000" eaLnBrk="0" hangingPunct="0">
              <a:buFontTx/>
              <a:buChar char="•"/>
            </a:pPr>
            <a:r>
              <a:rPr lang="pl-PL" sz="2400" b="1">
                <a:solidFill>
                  <a:srgbClr val="FFC000"/>
                </a:solidFill>
                <a:latin typeface="Verdana" pitchFamily="34" charset="0"/>
              </a:rPr>
              <a:t> instrukcja deklaracji</a:t>
            </a:r>
          </a:p>
          <a:p>
            <a:pPr defTabSz="762000" eaLnBrk="0" hangingPunct="0">
              <a:buFontTx/>
              <a:buChar char="•"/>
            </a:pPr>
            <a:r>
              <a:rPr lang="pl-PL" sz="2400" b="1">
                <a:solidFill>
                  <a:srgbClr val="FFC000"/>
                </a:solidFill>
                <a:latin typeface="Verdana" pitchFamily="34" charset="0"/>
              </a:rPr>
              <a:t> instrukcja przypisania</a:t>
            </a:r>
          </a:p>
          <a:p>
            <a:pPr defTabSz="762000" eaLnBrk="0" hangingPunct="0">
              <a:buFontTx/>
              <a:buChar char="•"/>
            </a:pPr>
            <a:r>
              <a:rPr lang="pl-PL" sz="2400" b="1">
                <a:solidFill>
                  <a:srgbClr val="FFC000"/>
                </a:solidFill>
                <a:latin typeface="Verdana" pitchFamily="34" charset="0"/>
              </a:rPr>
              <a:t> instrukcja wywołania</a:t>
            </a:r>
            <a:br>
              <a:rPr lang="pl-PL" sz="2400" b="1">
                <a:solidFill>
                  <a:srgbClr val="FFC000"/>
                </a:solidFill>
                <a:latin typeface="Verdana" pitchFamily="34" charset="0"/>
              </a:rPr>
            </a:br>
            <a:r>
              <a:rPr lang="pl-PL" sz="2400" b="1">
                <a:solidFill>
                  <a:srgbClr val="FFC000"/>
                </a:solidFill>
                <a:latin typeface="Verdana" pitchFamily="34" charset="0"/>
              </a:rPr>
              <a:t>   procedury</a:t>
            </a:r>
          </a:p>
          <a:p>
            <a:pPr defTabSz="762000" eaLnBrk="0" hangingPunct="0">
              <a:buFontTx/>
              <a:buChar char="•"/>
            </a:pPr>
            <a:r>
              <a:rPr lang="pl-PL" sz="2400" b="1">
                <a:solidFill>
                  <a:schemeClr val="hlink"/>
                </a:solidFill>
                <a:latin typeface="Times New Roman" pitchFamily="18" charset="0"/>
              </a:rPr>
              <a:t> </a:t>
            </a:r>
            <a:r>
              <a:rPr lang="pl-PL" sz="2400" b="1">
                <a:solidFill>
                  <a:srgbClr val="FFC000"/>
                </a:solidFill>
                <a:latin typeface="Verdana" pitchFamily="34" charset="0"/>
              </a:rPr>
              <a:t>instrukcja skoku</a:t>
            </a:r>
          </a:p>
        </p:txBody>
      </p:sp>
      <p:sp>
        <p:nvSpPr>
          <p:cNvPr id="3077" name="Rectangle 4"/>
          <p:cNvSpPr>
            <a:spLocks noChangeArrowheads="1"/>
          </p:cNvSpPr>
          <p:nvPr/>
        </p:nvSpPr>
        <p:spPr bwMode="auto">
          <a:xfrm>
            <a:off x="4632325" y="3946525"/>
            <a:ext cx="4324350" cy="1201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defTabSz="762000" eaLnBrk="0" hangingPunct="0">
              <a:buFontTx/>
              <a:buChar char="•"/>
            </a:pPr>
            <a:r>
              <a:rPr lang="pl-PL" sz="2400" b="1">
                <a:solidFill>
                  <a:srgbClr val="92D050"/>
                </a:solidFill>
                <a:latin typeface="Verdana" pitchFamily="34" charset="0"/>
              </a:rPr>
              <a:t> instrukcje warunkowe</a:t>
            </a:r>
          </a:p>
          <a:p>
            <a:pPr defTabSz="762000" eaLnBrk="0" hangingPunct="0">
              <a:buFontTx/>
              <a:buChar char="•"/>
            </a:pPr>
            <a:r>
              <a:rPr lang="pl-PL" sz="2400" b="1">
                <a:solidFill>
                  <a:srgbClr val="92D050"/>
                </a:solidFill>
                <a:latin typeface="Verdana" pitchFamily="34" charset="0"/>
              </a:rPr>
              <a:t> instrukcje iteracyjne</a:t>
            </a:r>
          </a:p>
          <a:p>
            <a:pPr defTabSz="762000" eaLnBrk="0" hangingPunct="0">
              <a:buFontTx/>
              <a:buChar char="•"/>
            </a:pPr>
            <a:r>
              <a:rPr lang="pl-PL" sz="2400" b="1">
                <a:solidFill>
                  <a:srgbClr val="92D050"/>
                </a:solidFill>
                <a:latin typeface="Verdana" pitchFamily="34" charset="0"/>
              </a:rPr>
              <a:t> instrukcja wiążąca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rzepływ">
  <a:themeElements>
    <a:clrScheme name="Przepły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Przepły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rzepły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Przepły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Przepły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1430</TotalTime>
  <Words>565</Words>
  <Application>Microsoft Office PowerPoint</Application>
  <PresentationFormat>Pokaz na ekranie (4:3)</PresentationFormat>
  <Paragraphs>219</Paragraphs>
  <Slides>21</Slides>
  <Notes>1</Notes>
  <HiddenSlides>0</HiddenSlides>
  <MMClips>0</MMClips>
  <ScaleCrop>false</ScaleCrop>
  <HeadingPairs>
    <vt:vector size="8" baseType="variant">
      <vt:variant>
        <vt:lpstr>Używane czcionki</vt:lpstr>
      </vt:variant>
      <vt:variant>
        <vt:i4>11</vt:i4>
      </vt:variant>
      <vt:variant>
        <vt:lpstr>Motyw</vt:lpstr>
      </vt:variant>
      <vt:variant>
        <vt:i4>1</vt:i4>
      </vt:variant>
      <vt:variant>
        <vt:lpstr>Osadzone serwery OLE</vt:lpstr>
      </vt:variant>
      <vt:variant>
        <vt:i4>3</vt:i4>
      </vt:variant>
      <vt:variant>
        <vt:lpstr>Tytuły slajdów</vt:lpstr>
      </vt:variant>
      <vt:variant>
        <vt:i4>21</vt:i4>
      </vt:variant>
    </vt:vector>
  </HeadingPairs>
  <TitlesOfParts>
    <vt:vector size="36" baseType="lpstr">
      <vt:lpstr>Arial</vt:lpstr>
      <vt:lpstr>Calibri</vt:lpstr>
      <vt:lpstr>Constantia</vt:lpstr>
      <vt:lpstr>Wingdings 2</vt:lpstr>
      <vt:lpstr>Verdana</vt:lpstr>
      <vt:lpstr>Monotype Sorts</vt:lpstr>
      <vt:lpstr>Wingdings</vt:lpstr>
      <vt:lpstr>Arial CE</vt:lpstr>
      <vt:lpstr>Times New Roman</vt:lpstr>
      <vt:lpstr>Times New Roman CE</vt:lpstr>
      <vt:lpstr>Symbol</vt:lpstr>
      <vt:lpstr>Przepływ</vt:lpstr>
      <vt:lpstr>MS Org Chart</vt:lpstr>
      <vt:lpstr>Document</vt:lpstr>
      <vt:lpstr>Równanie</vt:lpstr>
      <vt:lpstr>Podstawy informatyki  i algorytmizacji</vt:lpstr>
      <vt:lpstr>Organizacja zajęć:</vt:lpstr>
      <vt:lpstr>O P R O G R A M O W A N I E</vt:lpstr>
      <vt:lpstr>Slajd 4</vt:lpstr>
      <vt:lpstr>Slajd 5</vt:lpstr>
      <vt:lpstr>Proste typy danych</vt:lpstr>
      <vt:lpstr>Operacje związane z wybranymi  typami danych</vt:lpstr>
      <vt:lpstr>Slajd 8</vt:lpstr>
      <vt:lpstr>Slajd 9</vt:lpstr>
      <vt:lpstr>Analogie pomiędzy EXCELEM a VB</vt:lpstr>
      <vt:lpstr>Instrukcja deklaracji</vt:lpstr>
      <vt:lpstr>Slajd 12</vt:lpstr>
      <vt:lpstr>Typ obiektowy Range – struktura arkusza kalkulacyjnego</vt:lpstr>
      <vt:lpstr>Instrukcja przypisania</vt:lpstr>
      <vt:lpstr>Instrukcja wywołania procedury</vt:lpstr>
      <vt:lpstr>Procedury i funkcje</vt:lpstr>
      <vt:lpstr>Instrukcja warunkowa if - „jeżeli”</vt:lpstr>
      <vt:lpstr>Algorytm rozwiązania równania kwadratowego w liczbach rzeczywistych</vt:lpstr>
      <vt:lpstr>Instrukcja  wyboru Select Case</vt:lpstr>
      <vt:lpstr>Instrukcja pętli  for - „dla”</vt:lpstr>
      <vt:lpstr>Instrukcja pętli Do</vt:lpstr>
    </vt:vector>
  </TitlesOfParts>
  <Company>PS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Tadeusz Ziębakowski</dc:creator>
  <cp:lastModifiedBy>Tadek</cp:lastModifiedBy>
  <cp:revision>28</cp:revision>
  <dcterms:created xsi:type="dcterms:W3CDTF">2007-01-06T21:49:53Z</dcterms:created>
  <dcterms:modified xsi:type="dcterms:W3CDTF">2015-02-23T23:51:59Z</dcterms:modified>
</cp:coreProperties>
</file>